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D6E0"/>
          </a:solidFill>
        </a:fill>
      </a:tcStyle>
    </a:wholeTbl>
    <a:band2H>
      <a:tcTxStyle b="def" i="def"/>
      <a:tcStyle>
        <a:tcBdr/>
        <a:fill>
          <a:solidFill>
            <a:srgbClr val="EBECF0"/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EF1D6"/>
          </a:solidFill>
        </a:fill>
      </a:tcStyle>
    </a:wholeTbl>
    <a:band2H>
      <a:tcTxStyle b="def" i="def"/>
      <a:tcStyle>
        <a:tcBdr/>
        <a:fill>
          <a:solidFill>
            <a:srgbClr val="F7F8EC"/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D4D3"/>
          </a:solidFill>
        </a:fill>
      </a:tcStyle>
    </a:wholeTbl>
    <a:band2H>
      <a:tcTxStyle b="def" i="def"/>
      <a:tcStyle>
        <a:tcBdr/>
        <a:fill>
          <a:solidFill>
            <a:srgbClr val="EDEBEA"/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0" name="Shape 1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2" name="Shape 17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Understanding a clock diagram is very important in embedded systems from ground up CPU design to communications eg I2C, serial etc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Text"/>
          <p:cNvSpPr txBox="1"/>
          <p:nvPr>
            <p:ph type="title"/>
          </p:nvPr>
        </p:nvSpPr>
        <p:spPr>
          <a:xfrm>
            <a:off x="1219200" y="3886200"/>
            <a:ext cx="6858000" cy="990600"/>
          </a:xfrm>
          <a:prstGeom prst="rect">
            <a:avLst/>
          </a:prstGeom>
        </p:spPr>
        <p:txBody>
          <a:bodyPr anchor="t"/>
          <a:lstStyle>
            <a:lvl1pPr algn="r"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5" name="Body Level One…"/>
          <p:cNvSpPr txBox="1"/>
          <p:nvPr>
            <p:ph type="body" sz="quarter" idx="1"/>
          </p:nvPr>
        </p:nvSpPr>
        <p:spPr>
          <a:xfrm>
            <a:off x="1219200" y="5124450"/>
            <a:ext cx="6858000" cy="533400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  <a:defRPr sz="200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marL="0" indent="457200" algn="r">
              <a:buClrTx/>
              <a:buSzTx/>
              <a:buNone/>
              <a:defRPr sz="200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marL="0" indent="914400" algn="r">
              <a:buClrTx/>
              <a:buSzTx/>
              <a:buNone/>
              <a:defRPr sz="200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marL="0" indent="1371600" algn="r">
              <a:buClrTx/>
              <a:buSzTx/>
              <a:buNone/>
              <a:defRPr sz="200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marL="0" indent="1828800" algn="r">
              <a:buClrTx/>
              <a:buSzTx/>
              <a:buNone/>
              <a:defRPr sz="200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" name="Slide Number"/>
          <p:cNvSpPr txBox="1"/>
          <p:nvPr>
            <p:ph type="sldNum" sz="quarter" idx="2"/>
          </p:nvPr>
        </p:nvSpPr>
        <p:spPr>
          <a:xfrm>
            <a:off x="1216152" y="6355079"/>
            <a:ext cx="301908" cy="3073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7" name="Rectangle 20"/>
          <p:cNvSpPr/>
          <p:nvPr/>
        </p:nvSpPr>
        <p:spPr>
          <a:xfrm>
            <a:off x="904875" y="3648074"/>
            <a:ext cx="7315200" cy="1280162"/>
          </a:xfrm>
          <a:prstGeom prst="rect">
            <a:avLst/>
          </a:prstGeom>
          <a:ln w="6350" cap="rnd">
            <a:solidFill>
              <a:schemeClr val="accent1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ln w="6350" cap="rnd">
            <a:solidFill>
              <a:schemeClr val="accent2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" name="Rectangle 21"/>
          <p:cNvSpPr/>
          <p:nvPr/>
        </p:nvSpPr>
        <p:spPr>
          <a:xfrm>
            <a:off x="904875" y="3648074"/>
            <a:ext cx="228600" cy="128016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0" name="Body Level One…"/>
          <p:cNvSpPr txBox="1"/>
          <p:nvPr>
            <p:ph type="body" idx="1"/>
          </p:nvPr>
        </p:nvSpPr>
        <p:spPr>
          <a:xfrm>
            <a:off x="457200" y="1219200"/>
            <a:ext cx="8229600" cy="4910329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itle Text"/>
          <p:cNvSpPr txBox="1"/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9" name="Body Level One…"/>
          <p:cNvSpPr txBox="1"/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21" name="Straight Connector 6"/>
          <p:cNvSpPr/>
          <p:nvPr/>
        </p:nvSpPr>
        <p:spPr>
          <a:xfrm>
            <a:off x="457200" y="6353175"/>
            <a:ext cx="8229601" cy="0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122" name="Isosceles Triangle 7"/>
          <p:cNvSpPr/>
          <p:nvPr/>
        </p:nvSpPr>
        <p:spPr>
          <a:xfrm rot="5400000">
            <a:off x="419099" y="6467474"/>
            <a:ext cx="190850" cy="120316"/>
          </a:xfrm>
          <a:prstGeom prst="triangle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3" name="Straight Connector 8"/>
          <p:cNvSpPr/>
          <p:nvPr/>
        </p:nvSpPr>
        <p:spPr>
          <a:xfrm flipH="1">
            <a:off x="6556322" y="276506"/>
            <a:ext cx="1" cy="5852162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 Header">
    <p:bg>
      <p:bgPr>
        <a:solidFill>
          <a:srgbClr val="46465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Text"/>
          <p:cNvSpPr txBox="1"/>
          <p:nvPr>
            <p:ph type="title"/>
          </p:nvPr>
        </p:nvSpPr>
        <p:spPr>
          <a:xfrm>
            <a:off x="1219200" y="2971800"/>
            <a:ext cx="6858000" cy="1066800"/>
          </a:xfrm>
          <a:prstGeom prst="rect">
            <a:avLst/>
          </a:prstGeom>
        </p:spPr>
        <p:txBody>
          <a:bodyPr anchor="t"/>
          <a:lstStyle>
            <a:lvl1pPr algn="r">
              <a:defRPr>
                <a:solidFill>
                  <a:srgbClr val="DDE9EC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7" name="Body Level One…"/>
          <p:cNvSpPr txBox="1"/>
          <p:nvPr>
            <p:ph type="body" sz="quarter" idx="1"/>
          </p:nvPr>
        </p:nvSpPr>
        <p:spPr>
          <a:xfrm>
            <a:off x="1295400" y="4267200"/>
            <a:ext cx="6781800" cy="1143000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  <a:defRPr sz="2000">
                <a:solidFill>
                  <a:srgbClr val="FFFFFF"/>
                </a:solidFill>
              </a:defRPr>
            </a:lvl1pPr>
            <a:lvl2pPr marL="0" indent="274320" algn="r">
              <a:buClrTx/>
              <a:buSzTx/>
              <a:buNone/>
              <a:defRPr sz="2000">
                <a:solidFill>
                  <a:srgbClr val="FFFFFF"/>
                </a:solidFill>
              </a:defRPr>
            </a:lvl2pPr>
            <a:lvl3pPr marL="0" indent="594360" algn="r">
              <a:buClrTx/>
              <a:buSzTx/>
              <a:buNone/>
              <a:defRPr sz="2000">
                <a:solidFill>
                  <a:srgbClr val="FFFFFF"/>
                </a:solidFill>
              </a:defRPr>
            </a:lvl3pPr>
            <a:lvl4pPr marL="0" indent="868680" algn="r">
              <a:buClrTx/>
              <a:buSzTx/>
              <a:buNone/>
              <a:defRPr sz="2000">
                <a:solidFill>
                  <a:srgbClr val="FFFFFF"/>
                </a:solidFill>
              </a:defRPr>
            </a:lvl4pPr>
            <a:lvl5pPr marL="0" indent="1143000" algn="r">
              <a:buClrTx/>
              <a:buSzTx/>
              <a:buNone/>
              <a:defRPr sz="20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8" name="Slide Number"/>
          <p:cNvSpPr txBox="1"/>
          <p:nvPr>
            <p:ph type="sldNum" sz="quarter" idx="2"/>
          </p:nvPr>
        </p:nvSpPr>
        <p:spPr>
          <a:xfrm>
            <a:off x="1069847" y="6355079"/>
            <a:ext cx="301909" cy="3073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DE9EC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39" name="Rectangle 6"/>
          <p:cNvSpPr/>
          <p:nvPr/>
        </p:nvSpPr>
        <p:spPr>
          <a:xfrm>
            <a:off x="914400" y="2819399"/>
            <a:ext cx="7315200" cy="1280162"/>
          </a:xfrm>
          <a:prstGeom prst="rect">
            <a:avLst/>
          </a:prstGeom>
          <a:ln w="6350" cap="rnd">
            <a:solidFill>
              <a:schemeClr val="accent1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0" name="Rectangle 7"/>
          <p:cNvSpPr/>
          <p:nvPr/>
        </p:nvSpPr>
        <p:spPr>
          <a:xfrm>
            <a:off x="914400" y="2819399"/>
            <a:ext cx="228600" cy="128016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9" name="Body Level One…"/>
          <p:cNvSpPr txBox="1"/>
          <p:nvPr>
            <p:ph type="body" sz="half" idx="1"/>
          </p:nvPr>
        </p:nvSpPr>
        <p:spPr>
          <a:xfrm>
            <a:off x="457200" y="1219200"/>
            <a:ext cx="4041648" cy="493776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</p:spPr>
        <p:txBody>
          <a:bodyPr anchor="ctr"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sz="quarter" idx="1"/>
          </p:nvPr>
        </p:nvSpPr>
        <p:spPr>
          <a:xfrm>
            <a:off x="457200" y="1285875"/>
            <a:ext cx="4040188" cy="685800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None/>
              <a:defRPr b="1" sz="2400">
                <a:solidFill>
                  <a:schemeClr val="accent2"/>
                </a:solidFill>
              </a:defRPr>
            </a:lvl1pPr>
            <a:lvl2pPr marL="0" indent="274320">
              <a:buClrTx/>
              <a:buSzTx/>
              <a:buNone/>
              <a:defRPr b="1" sz="2400">
                <a:solidFill>
                  <a:schemeClr val="accent2"/>
                </a:solidFill>
              </a:defRPr>
            </a:lvl2pPr>
            <a:lvl3pPr marL="0" indent="594360">
              <a:buClrTx/>
              <a:buSzTx/>
              <a:buNone/>
              <a:defRPr b="1" sz="2400">
                <a:solidFill>
                  <a:schemeClr val="accent2"/>
                </a:solidFill>
              </a:defRPr>
            </a:lvl3pPr>
            <a:lvl4pPr marL="0" indent="868680">
              <a:buClrTx/>
              <a:buSzTx/>
              <a:buNone/>
              <a:defRPr b="1" sz="2400">
                <a:solidFill>
                  <a:schemeClr val="accent2"/>
                </a:solidFill>
              </a:defRPr>
            </a:lvl4pPr>
            <a:lvl5pPr marL="0" indent="1143000">
              <a:buClrTx/>
              <a:buSzTx/>
              <a:buNone/>
              <a:defRPr b="1" sz="2400">
                <a:solidFill>
                  <a:schemeClr val="accent2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Text Placeholder 3"/>
          <p:cNvSpPr/>
          <p:nvPr>
            <p:ph type="body" sz="quarter" idx="13"/>
          </p:nvPr>
        </p:nvSpPr>
        <p:spPr>
          <a:xfrm>
            <a:off x="4648200" y="1295400"/>
            <a:ext cx="4041775" cy="685800"/>
          </a:xfrm>
          <a:prstGeom prst="rect">
            <a:avLst/>
          </a:prstGeom>
        </p:spPr>
        <p:txBody>
          <a:bodyPr anchor="b"/>
          <a:lstStyle/>
          <a:p>
            <a:pPr marL="0" indent="0">
              <a:buClrTx/>
              <a:buSzTx/>
              <a:buNone/>
              <a:defRPr b="1" sz="2400">
                <a:solidFill>
                  <a:schemeClr val="accent2"/>
                </a:solidFill>
              </a:defRPr>
            </a:pP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8" name="Isosceles Triangle 5"/>
          <p:cNvSpPr/>
          <p:nvPr/>
        </p:nvSpPr>
        <p:spPr>
          <a:xfrm rot="5400000">
            <a:off x="419099" y="6467474"/>
            <a:ext cx="190850" cy="120316"/>
          </a:xfrm>
          <a:prstGeom prst="triangle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6" name="Straight Connector 4"/>
          <p:cNvSpPr/>
          <p:nvPr/>
        </p:nvSpPr>
        <p:spPr>
          <a:xfrm>
            <a:off x="457200" y="6353175"/>
            <a:ext cx="8229601" cy="0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77" name="Isosceles Triangle 5"/>
          <p:cNvSpPr/>
          <p:nvPr/>
        </p:nvSpPr>
        <p:spPr>
          <a:xfrm rot="5400000">
            <a:off x="419099" y="6467474"/>
            <a:ext cx="190850" cy="120316"/>
          </a:xfrm>
          <a:prstGeom prst="triangle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tle Text"/>
          <p:cNvSpPr txBox="1"/>
          <p:nvPr>
            <p:ph type="title"/>
          </p:nvPr>
        </p:nvSpPr>
        <p:spPr>
          <a:xfrm>
            <a:off x="6324600" y="304800"/>
            <a:ext cx="2514600" cy="838200"/>
          </a:xfrm>
          <a:prstGeom prst="rect">
            <a:avLst/>
          </a:prstGeom>
        </p:spPr>
        <p:txBody>
          <a:bodyPr/>
          <a:lstStyle>
            <a:lvl1pPr>
              <a:defRPr b="1" sz="2000"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85" name="Body Level One…"/>
          <p:cNvSpPr txBox="1"/>
          <p:nvPr>
            <p:ph type="body" sz="quarter" idx="1"/>
          </p:nvPr>
        </p:nvSpPr>
        <p:spPr>
          <a:xfrm>
            <a:off x="6324600" y="1219200"/>
            <a:ext cx="2514600" cy="484346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spcBef>
                <a:spcPts val="1000"/>
              </a:spcBef>
              <a:buClrTx/>
              <a:buSzTx/>
              <a:buNone/>
              <a:defRPr sz="1600">
                <a:solidFill>
                  <a:srgbClr val="464653"/>
                </a:solidFill>
              </a:defRPr>
            </a:lvl1pPr>
            <a:lvl2pPr marL="0" indent="274320">
              <a:lnSpc>
                <a:spcPts val="2200"/>
              </a:lnSpc>
              <a:spcBef>
                <a:spcPts val="1000"/>
              </a:spcBef>
              <a:buClrTx/>
              <a:buSzTx/>
              <a:buNone/>
              <a:defRPr sz="1600">
                <a:solidFill>
                  <a:srgbClr val="464653"/>
                </a:solidFill>
              </a:defRPr>
            </a:lvl2pPr>
            <a:lvl3pPr marL="0" indent="594360">
              <a:lnSpc>
                <a:spcPts val="2200"/>
              </a:lnSpc>
              <a:spcBef>
                <a:spcPts val="1000"/>
              </a:spcBef>
              <a:buClrTx/>
              <a:buSzTx/>
              <a:buNone/>
              <a:defRPr sz="1600">
                <a:solidFill>
                  <a:srgbClr val="464653"/>
                </a:solidFill>
              </a:defRPr>
            </a:lvl3pPr>
            <a:lvl4pPr marL="0" indent="868680">
              <a:lnSpc>
                <a:spcPts val="2200"/>
              </a:lnSpc>
              <a:spcBef>
                <a:spcPts val="1000"/>
              </a:spcBef>
              <a:buClrTx/>
              <a:buSzTx/>
              <a:buNone/>
              <a:defRPr sz="1600">
                <a:solidFill>
                  <a:srgbClr val="464653"/>
                </a:solidFill>
              </a:defRPr>
            </a:lvl4pPr>
            <a:lvl5pPr marL="0" indent="1143000">
              <a:lnSpc>
                <a:spcPts val="2200"/>
              </a:lnSpc>
              <a:spcBef>
                <a:spcPts val="1000"/>
              </a:spcBef>
              <a:buClrTx/>
              <a:buSzTx/>
              <a:buNone/>
              <a:defRPr sz="1600">
                <a:solidFill>
                  <a:srgbClr val="464653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87" name="Straight Connector 7"/>
          <p:cNvSpPr/>
          <p:nvPr/>
        </p:nvSpPr>
        <p:spPr>
          <a:xfrm>
            <a:off x="457200" y="6353175"/>
            <a:ext cx="8229601" cy="0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88" name="Straight Connector 9"/>
          <p:cNvSpPr/>
          <p:nvPr/>
        </p:nvSpPr>
        <p:spPr>
          <a:xfrm flipH="1">
            <a:off x="6178800" y="307339"/>
            <a:ext cx="1" cy="6035041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89" name="Isosceles Triangle 8"/>
          <p:cNvSpPr/>
          <p:nvPr/>
        </p:nvSpPr>
        <p:spPr>
          <a:xfrm rot="5400000">
            <a:off x="419099" y="6467474"/>
            <a:ext cx="190850" cy="120316"/>
          </a:xfrm>
          <a:prstGeom prst="triangle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icture with Caption">
    <p:bg>
      <p:bgPr>
        <a:solidFill>
          <a:srgbClr val="46465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itle Text"/>
          <p:cNvSpPr txBox="1"/>
          <p:nvPr>
            <p:ph type="title"/>
          </p:nvPr>
        </p:nvSpPr>
        <p:spPr>
          <a:xfrm>
            <a:off x="457200" y="500856"/>
            <a:ext cx="8229600" cy="674688"/>
          </a:xfrm>
          <a:prstGeom prst="rect">
            <a:avLst/>
          </a:prstGeom>
          <a:ln w="9525">
            <a:solidFill>
              <a:schemeClr val="accent1"/>
            </a:solidFill>
            <a:round/>
          </a:ln>
        </p:spPr>
        <p:txBody>
          <a:bodyPr anchor="ctr"/>
          <a:lstStyle>
            <a:lvl1pPr algn="r">
              <a:defRPr sz="2000"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7" name="Picture Placeholder 2"/>
          <p:cNvSpPr/>
          <p:nvPr>
            <p:ph type="pic" idx="13"/>
          </p:nvPr>
        </p:nvSpPr>
        <p:spPr>
          <a:xfrm>
            <a:off x="457200" y="1905000"/>
            <a:ext cx="8229600" cy="427024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8" name="Body Level One…"/>
          <p:cNvSpPr txBox="1"/>
          <p:nvPr>
            <p:ph type="body" sz="quarter" idx="1"/>
          </p:nvPr>
        </p:nvSpPr>
        <p:spPr>
          <a:xfrm>
            <a:off x="457200" y="1219200"/>
            <a:ext cx="8229600" cy="533400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None/>
              <a:defRPr sz="1400">
                <a:solidFill>
                  <a:srgbClr val="FFFFFF"/>
                </a:solidFill>
              </a:defRPr>
            </a:lvl1pPr>
            <a:lvl2pPr marL="594360" indent="-320040">
              <a:buClrTx/>
              <a:defRPr sz="1400">
                <a:solidFill>
                  <a:srgbClr val="FFFFFF"/>
                </a:solidFill>
              </a:defRPr>
            </a:lvl2pPr>
            <a:lvl3pPr marL="914400" indent="-320039">
              <a:buClrTx/>
              <a:defRPr sz="1400">
                <a:solidFill>
                  <a:srgbClr val="FFFFFF"/>
                </a:solidFill>
              </a:defRPr>
            </a:lvl3pPr>
            <a:lvl4pPr marL="1224280" indent="-355600">
              <a:buClrTx/>
              <a:defRPr sz="1400">
                <a:solidFill>
                  <a:srgbClr val="FFFFFF"/>
                </a:solidFill>
              </a:defRPr>
            </a:lvl4pPr>
            <a:lvl5pPr marL="1498600" indent="-355600">
              <a:buClrTx/>
              <a:defRPr sz="14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DE9EC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00" name="Straight Connector 7"/>
          <p:cNvSpPr/>
          <p:nvPr/>
        </p:nvSpPr>
        <p:spPr>
          <a:xfrm>
            <a:off x="457200" y="6353175"/>
            <a:ext cx="8229601" cy="0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101" name="Isosceles Triangle 8"/>
          <p:cNvSpPr/>
          <p:nvPr/>
        </p:nvSpPr>
        <p:spPr>
          <a:xfrm rot="5400000">
            <a:off x="419099" y="6467474"/>
            <a:ext cx="190850" cy="120316"/>
          </a:xfrm>
          <a:prstGeom prst="triangle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2" name="Rectangle 9"/>
          <p:cNvSpPr/>
          <p:nvPr/>
        </p:nvSpPr>
        <p:spPr>
          <a:xfrm>
            <a:off x="457199" y="500856"/>
            <a:ext cx="182882" cy="6858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27"/>
          <p:cNvSpPr/>
          <p:nvPr/>
        </p:nvSpPr>
        <p:spPr>
          <a:xfrm>
            <a:off x="457200" y="6353175"/>
            <a:ext cx="8229601" cy="0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3" name="Straight Connector 28"/>
          <p:cNvSpPr/>
          <p:nvPr/>
        </p:nvSpPr>
        <p:spPr>
          <a:xfrm>
            <a:off x="457200" y="1143000"/>
            <a:ext cx="8229601" cy="0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4" name="Isosceles Triangle 9"/>
          <p:cNvSpPr/>
          <p:nvPr/>
        </p:nvSpPr>
        <p:spPr>
          <a:xfrm rot="5400000">
            <a:off x="419099" y="6467474"/>
            <a:ext cx="190850" cy="120316"/>
          </a:xfrm>
          <a:prstGeom prst="triangle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" name="Title Text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612648" y="6356350"/>
            <a:ext cx="301908" cy="3073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7" name="Body Level One…"/>
          <p:cNvSpPr txBox="1"/>
          <p:nvPr>
            <p:ph type="body" idx="1"/>
          </p:nvPr>
        </p:nvSpPr>
        <p:spPr>
          <a:xfrm>
            <a:off x="457200" y="1219200"/>
            <a:ext cx="8229600" cy="4937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464653"/>
          </a:solidFill>
          <a:uFillTx/>
          <a:latin typeface="Bookman Old Style"/>
          <a:ea typeface="Bookman Old Style"/>
          <a:cs typeface="Bookman Old Style"/>
          <a:sym typeface="Bookman Old Style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464653"/>
          </a:solidFill>
          <a:uFillTx/>
          <a:latin typeface="Bookman Old Style"/>
          <a:ea typeface="Bookman Old Style"/>
          <a:cs typeface="Bookman Old Style"/>
          <a:sym typeface="Bookman Old Style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464653"/>
          </a:solidFill>
          <a:uFillTx/>
          <a:latin typeface="Bookman Old Style"/>
          <a:ea typeface="Bookman Old Style"/>
          <a:cs typeface="Bookman Old Style"/>
          <a:sym typeface="Bookman Old Style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464653"/>
          </a:solidFill>
          <a:uFillTx/>
          <a:latin typeface="Bookman Old Style"/>
          <a:ea typeface="Bookman Old Style"/>
          <a:cs typeface="Bookman Old Style"/>
          <a:sym typeface="Bookman Old Style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464653"/>
          </a:solidFill>
          <a:uFillTx/>
          <a:latin typeface="Bookman Old Style"/>
          <a:ea typeface="Bookman Old Style"/>
          <a:cs typeface="Bookman Old Style"/>
          <a:sym typeface="Bookman Old Style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464653"/>
          </a:solidFill>
          <a:uFillTx/>
          <a:latin typeface="Bookman Old Style"/>
          <a:ea typeface="Bookman Old Style"/>
          <a:cs typeface="Bookman Old Style"/>
          <a:sym typeface="Bookman Old Style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464653"/>
          </a:solidFill>
          <a:uFillTx/>
          <a:latin typeface="Bookman Old Style"/>
          <a:ea typeface="Bookman Old Style"/>
          <a:cs typeface="Bookman Old Style"/>
          <a:sym typeface="Bookman Old Style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464653"/>
          </a:solidFill>
          <a:uFillTx/>
          <a:latin typeface="Bookman Old Style"/>
          <a:ea typeface="Bookman Old Style"/>
          <a:cs typeface="Bookman Old Style"/>
          <a:sym typeface="Bookman Old Style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464653"/>
          </a:solidFill>
          <a:uFillTx/>
          <a:latin typeface="Bookman Old Style"/>
          <a:ea typeface="Bookman Old Style"/>
          <a:cs typeface="Bookman Old Style"/>
          <a:sym typeface="Bookman Old Style"/>
        </a:defRPr>
      </a:lvl9pPr>
    </p:titleStyle>
    <p:bodyStyle>
      <a:lvl1pPr marL="274320" marR="0" indent="-27432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76000"/>
        <a:buFontTx/>
        <a:buChar char="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Gill Sans MT"/>
          <a:ea typeface="Gill Sans MT"/>
          <a:cs typeface="Gill Sans MT"/>
          <a:sym typeface="Gill Sans MT"/>
        </a:defRPr>
      </a:lvl1pPr>
      <a:lvl2pPr marL="584420" marR="0" indent="-3101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76000"/>
        <a:buFontTx/>
        <a:buChar char="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Gill Sans MT"/>
          <a:ea typeface="Gill Sans MT"/>
          <a:cs typeface="Gill Sans MT"/>
          <a:sym typeface="Gill Sans MT"/>
        </a:defRPr>
      </a:lvl2pPr>
      <a:lvl3pPr marL="891540" marR="0" indent="-29718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76000"/>
        <a:buFontTx/>
        <a:buChar char="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Gill Sans MT"/>
          <a:ea typeface="Gill Sans MT"/>
          <a:cs typeface="Gill Sans MT"/>
          <a:sym typeface="Gill Sans MT"/>
        </a:defRPr>
      </a:lvl3pPr>
      <a:lvl4pPr marL="1198880" marR="0" indent="-3302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70000"/>
        <a:buFontTx/>
        <a:buChar char="◻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Gill Sans MT"/>
          <a:ea typeface="Gill Sans MT"/>
          <a:cs typeface="Gill Sans MT"/>
          <a:sym typeface="Gill Sans MT"/>
        </a:defRPr>
      </a:lvl4pPr>
      <a:lvl5pPr marL="1514475" marR="0" indent="-37147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70000"/>
        <a:buFontTx/>
        <a:buChar char="◻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Gill Sans MT"/>
          <a:ea typeface="Gill Sans MT"/>
          <a:cs typeface="Gill Sans MT"/>
          <a:sym typeface="Gill Sans MT"/>
        </a:defRPr>
      </a:lvl5pPr>
      <a:lvl6pPr marL="1760220" marR="0" indent="-29718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75000"/>
        <a:buFontTx/>
        <a:buChar char="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Gill Sans MT"/>
          <a:ea typeface="Gill Sans MT"/>
          <a:cs typeface="Gill Sans MT"/>
          <a:sym typeface="Gill Sans MT"/>
        </a:defRPr>
      </a:lvl6pPr>
      <a:lvl7pPr marL="1985554" marR="0" indent="-339634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75000"/>
        <a:buFontTx/>
        <a:buChar char="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Gill Sans MT"/>
          <a:ea typeface="Gill Sans MT"/>
          <a:cs typeface="Gill Sans MT"/>
          <a:sym typeface="Gill Sans MT"/>
        </a:defRPr>
      </a:lvl7pPr>
      <a:lvl8pPr marL="2168434" marR="0" indent="-339634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75000"/>
        <a:buFontTx/>
        <a:buChar char="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Gill Sans MT"/>
          <a:ea typeface="Gill Sans MT"/>
          <a:cs typeface="Gill Sans MT"/>
          <a:sym typeface="Gill Sans MT"/>
        </a:defRPr>
      </a:lvl8pPr>
      <a:lvl9pPr marL="2407919" marR="0" indent="-3962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75000"/>
        <a:buFontTx/>
        <a:buChar char="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Gill Sans MT"/>
          <a:ea typeface="Gill Sans MT"/>
          <a:cs typeface="Gill Sans MT"/>
          <a:sym typeface="Gill Sans MT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obotics.ee.uwa.edu.au/retro/" TargetMode="External"/><Relationship Id="rId3" Type="http://schemas.openxmlformats.org/officeDocument/2006/relationships/hyperlink" Target="http://java.com/download" TargetMode="Externa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obotics.ee.uwa.edu.au/retro/" TargetMode="External"/><Relationship Id="rId3" Type="http://schemas.openxmlformats.org/officeDocument/2006/relationships/image" Target="../media/image2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obotics.ee.uwa.edu.au/retro/" TargetMode="External"/><Relationship Id="rId3" Type="http://schemas.openxmlformats.org/officeDocument/2006/relationships/image" Target="../media/image3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4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itle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800"/>
            </a:pPr>
            <a:r>
              <a:t>Embedded Systems Lab Prep 1&amp;2</a:t>
            </a:r>
            <a:br/>
            <a:r>
              <a:t>Building CPUs</a:t>
            </a:r>
          </a:p>
        </p:txBody>
      </p:sp>
      <p:sp>
        <p:nvSpPr>
          <p:cNvPr id="133" name="Slide Number Placeholder 3"/>
          <p:cNvSpPr txBox="1"/>
          <p:nvPr>
            <p:ph type="sldNum" sz="quarter" idx="2"/>
          </p:nvPr>
        </p:nvSpPr>
        <p:spPr>
          <a:xfrm>
            <a:off x="1216152" y="6355079"/>
            <a:ext cx="203024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State Machine</a:t>
            </a:r>
          </a:p>
        </p:txBody>
      </p:sp>
      <p:pic>
        <p:nvPicPr>
          <p:cNvPr id="215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rcRect l="4956" t="11586" r="7187" b="0"/>
          <a:stretch>
            <a:fillRect/>
          </a:stretch>
        </p:blipFill>
        <p:spPr>
          <a:xfrm>
            <a:off x="857224" y="1214422"/>
            <a:ext cx="7231662" cy="4981010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Slide Number Placeholder 4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17" name="Straight Connector 5"/>
          <p:cNvSpPr/>
          <p:nvPr/>
        </p:nvSpPr>
        <p:spPr>
          <a:xfrm>
            <a:off x="6680964" y="3543737"/>
            <a:ext cx="627341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18" name="TextBox 7"/>
          <p:cNvSpPr txBox="1"/>
          <p:nvPr/>
        </p:nvSpPr>
        <p:spPr>
          <a:xfrm>
            <a:off x="3995935" y="5157192"/>
            <a:ext cx="906226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/>
            </a:lvl1pPr>
          </a:lstStyle>
          <a:p>
            <a:pPr/>
            <a:r>
              <a:t>t = 4</a:t>
            </a:r>
          </a:p>
        </p:txBody>
      </p:sp>
      <p:sp>
        <p:nvSpPr>
          <p:cNvPr id="219" name="Rectangle 3"/>
          <p:cNvSpPr/>
          <p:nvPr/>
        </p:nvSpPr>
        <p:spPr>
          <a:xfrm>
            <a:off x="899592" y="2060848"/>
            <a:ext cx="6624736" cy="64807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20" name="Straight Connector 11"/>
          <p:cNvSpPr/>
          <p:nvPr/>
        </p:nvSpPr>
        <p:spPr>
          <a:xfrm>
            <a:off x="2195735" y="3555924"/>
            <a:ext cx="504057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21" name="Straight Connector 14"/>
          <p:cNvSpPr/>
          <p:nvPr/>
        </p:nvSpPr>
        <p:spPr>
          <a:xfrm>
            <a:off x="2212827" y="3051867"/>
            <a:ext cx="5095477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22" name="Straight Connector 16"/>
          <p:cNvSpPr/>
          <p:nvPr/>
        </p:nvSpPr>
        <p:spPr>
          <a:xfrm>
            <a:off x="7308304" y="3051867"/>
            <a:ext cx="1" cy="504057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23" name="Straight Connector 18"/>
          <p:cNvSpPr/>
          <p:nvPr/>
        </p:nvSpPr>
        <p:spPr>
          <a:xfrm>
            <a:off x="2212827" y="3051867"/>
            <a:ext cx="1" cy="504057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State Machine</a:t>
            </a:r>
          </a:p>
        </p:txBody>
      </p:sp>
      <p:pic>
        <p:nvPicPr>
          <p:cNvPr id="226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rcRect l="4956" t="11586" r="7187" b="0"/>
          <a:stretch>
            <a:fillRect/>
          </a:stretch>
        </p:blipFill>
        <p:spPr>
          <a:xfrm>
            <a:off x="857224" y="1214422"/>
            <a:ext cx="7231662" cy="4981010"/>
          </a:xfrm>
          <a:prstGeom prst="rect">
            <a:avLst/>
          </a:prstGeom>
          <a:ln w="12700">
            <a:miter lim="400000"/>
          </a:ln>
        </p:spPr>
      </p:pic>
      <p:sp>
        <p:nvSpPr>
          <p:cNvPr id="227" name="Slide Number Placeholder 4"/>
          <p:cNvSpPr txBox="1"/>
          <p:nvPr>
            <p:ph type="sldNum" sz="quarter" idx="2"/>
          </p:nvPr>
        </p:nvSpPr>
        <p:spPr>
          <a:xfrm>
            <a:off x="612648" y="6356349"/>
            <a:ext cx="288799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28" name="TextBox 7"/>
          <p:cNvSpPr txBox="1"/>
          <p:nvPr/>
        </p:nvSpPr>
        <p:spPr>
          <a:xfrm>
            <a:off x="3995935" y="5157192"/>
            <a:ext cx="906226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/>
            </a:lvl1pPr>
          </a:lstStyle>
          <a:p>
            <a:pPr/>
            <a:r>
              <a:t>t = 5</a:t>
            </a:r>
          </a:p>
        </p:txBody>
      </p:sp>
      <p:sp>
        <p:nvSpPr>
          <p:cNvPr id="229" name="Rectangle 3"/>
          <p:cNvSpPr/>
          <p:nvPr/>
        </p:nvSpPr>
        <p:spPr>
          <a:xfrm>
            <a:off x="899592" y="2060848"/>
            <a:ext cx="6624736" cy="64807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30" name="Straight Connector 8"/>
          <p:cNvSpPr/>
          <p:nvPr/>
        </p:nvSpPr>
        <p:spPr>
          <a:xfrm>
            <a:off x="1619671" y="4661682"/>
            <a:ext cx="4680521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31" name="Straight Connector 10"/>
          <p:cNvSpPr/>
          <p:nvPr/>
        </p:nvSpPr>
        <p:spPr>
          <a:xfrm>
            <a:off x="3102561" y="4005064"/>
            <a:ext cx="1" cy="648073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32" name="Straight Connector 12"/>
          <p:cNvSpPr/>
          <p:nvPr/>
        </p:nvSpPr>
        <p:spPr>
          <a:xfrm>
            <a:off x="4690378" y="4005064"/>
            <a:ext cx="1" cy="648073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33" name="Straight Connector 13"/>
          <p:cNvSpPr/>
          <p:nvPr/>
        </p:nvSpPr>
        <p:spPr>
          <a:xfrm>
            <a:off x="6300192" y="4013610"/>
            <a:ext cx="1" cy="648073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34" name="Straight Connector 18"/>
          <p:cNvSpPr/>
          <p:nvPr/>
        </p:nvSpPr>
        <p:spPr>
          <a:xfrm>
            <a:off x="3491879" y="3555924"/>
            <a:ext cx="792089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State Machine</a:t>
            </a:r>
          </a:p>
        </p:txBody>
      </p:sp>
      <p:pic>
        <p:nvPicPr>
          <p:cNvPr id="237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rcRect l="4956" t="11586" r="7187" b="0"/>
          <a:stretch>
            <a:fillRect/>
          </a:stretch>
        </p:blipFill>
        <p:spPr>
          <a:xfrm>
            <a:off x="857224" y="1214422"/>
            <a:ext cx="7231662" cy="4981010"/>
          </a:xfrm>
          <a:prstGeom prst="rect">
            <a:avLst/>
          </a:prstGeom>
          <a:ln w="12700">
            <a:miter lim="400000"/>
          </a:ln>
        </p:spPr>
      </p:pic>
      <p:sp>
        <p:nvSpPr>
          <p:cNvPr id="238" name="Slide Number Placeholder 4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39" name="Straight Connector 5"/>
          <p:cNvSpPr/>
          <p:nvPr/>
        </p:nvSpPr>
        <p:spPr>
          <a:xfrm>
            <a:off x="3491879" y="3555924"/>
            <a:ext cx="792089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40" name="TextBox 7"/>
          <p:cNvSpPr txBox="1"/>
          <p:nvPr/>
        </p:nvSpPr>
        <p:spPr>
          <a:xfrm>
            <a:off x="3995935" y="5157192"/>
            <a:ext cx="906226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/>
            </a:lvl1pPr>
          </a:lstStyle>
          <a:p>
            <a:pPr/>
            <a:r>
              <a:t>t = 6</a:t>
            </a:r>
          </a:p>
        </p:txBody>
      </p:sp>
      <p:sp>
        <p:nvSpPr>
          <p:cNvPr id="241" name="Rectangle 3"/>
          <p:cNvSpPr/>
          <p:nvPr/>
        </p:nvSpPr>
        <p:spPr>
          <a:xfrm>
            <a:off x="899592" y="2060848"/>
            <a:ext cx="6624736" cy="64807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Timing Diagram</a:t>
            </a:r>
          </a:p>
        </p:txBody>
      </p:sp>
      <p:sp>
        <p:nvSpPr>
          <p:cNvPr id="244" name="Content Placeholder 2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/>
          </a:p>
          <a:p>
            <a:pPr/>
          </a:p>
          <a:p>
            <a:pPr>
              <a:buSzTx/>
              <a:buFont typeface="Wingdings 3"/>
              <a:buNone/>
              <a:defRPr sz="1600"/>
            </a:pPr>
          </a:p>
          <a:p>
            <a:pPr>
              <a:buSzTx/>
              <a:buFont typeface="Wingdings 3"/>
              <a:buNone/>
            </a:pPr>
            <a:r>
              <a:t>Clock</a:t>
            </a:r>
          </a:p>
          <a:p>
            <a:pPr>
              <a:buSzTx/>
              <a:buFont typeface="Wingdings 3"/>
              <a:buNone/>
              <a:defRPr sz="100"/>
            </a:pPr>
          </a:p>
          <a:p>
            <a:pPr>
              <a:buSzTx/>
              <a:buFont typeface="Wingdings 3"/>
              <a:buNone/>
            </a:pPr>
            <a:r>
              <a:t>	Y</a:t>
            </a:r>
            <a:r>
              <a:rPr baseline="-25000"/>
              <a:t>0</a:t>
            </a:r>
            <a:endParaRPr baseline="-25000"/>
          </a:p>
          <a:p>
            <a:pPr>
              <a:buSzTx/>
              <a:buFont typeface="Wingdings 3"/>
              <a:buNone/>
              <a:defRPr sz="800"/>
            </a:pPr>
          </a:p>
          <a:p>
            <a:pPr>
              <a:buSzTx/>
              <a:buFont typeface="Wingdings 3"/>
              <a:buNone/>
            </a:pPr>
            <a:r>
              <a:t>	Y</a:t>
            </a:r>
            <a:r>
              <a:rPr baseline="-25000"/>
              <a:t>1</a:t>
            </a:r>
            <a:endParaRPr baseline="-25000"/>
          </a:p>
          <a:p>
            <a:pPr>
              <a:buSzTx/>
              <a:buFont typeface="Wingdings 3"/>
              <a:buNone/>
              <a:defRPr sz="800"/>
            </a:pPr>
          </a:p>
          <a:p>
            <a:pPr>
              <a:buSzTx/>
              <a:buFont typeface="Wingdings 3"/>
              <a:buNone/>
            </a:pPr>
            <a:r>
              <a:t>	Y</a:t>
            </a:r>
            <a:r>
              <a:rPr baseline="-25000"/>
              <a:t>2</a:t>
            </a:r>
          </a:p>
        </p:txBody>
      </p:sp>
      <p:sp>
        <p:nvSpPr>
          <p:cNvPr id="245" name="Elbow Connector 6"/>
          <p:cNvSpPr/>
          <p:nvPr/>
        </p:nvSpPr>
        <p:spPr>
          <a:xfrm flipV="1">
            <a:off x="1643041" y="2500305"/>
            <a:ext cx="928695" cy="4286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46" name="Straight Connector 8"/>
          <p:cNvSpPr/>
          <p:nvPr/>
        </p:nvSpPr>
        <p:spPr>
          <a:xfrm>
            <a:off x="2572370" y="2500940"/>
            <a:ext cx="1" cy="428629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47" name="Elbow Connector 9"/>
          <p:cNvSpPr/>
          <p:nvPr/>
        </p:nvSpPr>
        <p:spPr>
          <a:xfrm flipV="1">
            <a:off x="2571736" y="2500305"/>
            <a:ext cx="928695" cy="4286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48" name="Straight Connector 10"/>
          <p:cNvSpPr/>
          <p:nvPr/>
        </p:nvSpPr>
        <p:spPr>
          <a:xfrm>
            <a:off x="3501065" y="2500940"/>
            <a:ext cx="1" cy="428629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49" name="Elbow Connector 11"/>
          <p:cNvSpPr/>
          <p:nvPr/>
        </p:nvSpPr>
        <p:spPr>
          <a:xfrm flipV="1">
            <a:off x="3500430" y="2500305"/>
            <a:ext cx="928695" cy="4286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50" name="Straight Connector 12"/>
          <p:cNvSpPr/>
          <p:nvPr/>
        </p:nvSpPr>
        <p:spPr>
          <a:xfrm>
            <a:off x="4429759" y="2500940"/>
            <a:ext cx="1" cy="428629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51" name="Elbow Connector 13"/>
          <p:cNvSpPr/>
          <p:nvPr/>
        </p:nvSpPr>
        <p:spPr>
          <a:xfrm flipV="1">
            <a:off x="4429123" y="2500305"/>
            <a:ext cx="928695" cy="4286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52" name="Straight Connector 14"/>
          <p:cNvSpPr/>
          <p:nvPr/>
        </p:nvSpPr>
        <p:spPr>
          <a:xfrm>
            <a:off x="5358452" y="2500940"/>
            <a:ext cx="1" cy="428629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53" name="Elbow Connector 15"/>
          <p:cNvSpPr/>
          <p:nvPr/>
        </p:nvSpPr>
        <p:spPr>
          <a:xfrm flipV="1">
            <a:off x="5357817" y="2500305"/>
            <a:ext cx="928695" cy="4286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54" name="Straight Connector 16"/>
          <p:cNvSpPr/>
          <p:nvPr/>
        </p:nvSpPr>
        <p:spPr>
          <a:xfrm>
            <a:off x="6287146" y="2500940"/>
            <a:ext cx="1" cy="428629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55" name="Straight Connector 18"/>
          <p:cNvSpPr/>
          <p:nvPr/>
        </p:nvSpPr>
        <p:spPr>
          <a:xfrm>
            <a:off x="1138331" y="3496119"/>
            <a:ext cx="5143538" cy="1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256" name="Straight Connector 19"/>
          <p:cNvSpPr/>
          <p:nvPr/>
        </p:nvSpPr>
        <p:spPr>
          <a:xfrm>
            <a:off x="1643041" y="2928934"/>
            <a:ext cx="5143538" cy="1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257" name="Straight Connector 20"/>
          <p:cNvSpPr/>
          <p:nvPr/>
        </p:nvSpPr>
        <p:spPr>
          <a:xfrm>
            <a:off x="1138331" y="4139060"/>
            <a:ext cx="5143538" cy="1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258" name="Straight Connector 21"/>
          <p:cNvSpPr/>
          <p:nvPr/>
        </p:nvSpPr>
        <p:spPr>
          <a:xfrm>
            <a:off x="1138331" y="4710565"/>
            <a:ext cx="5143538" cy="1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259" name="Straight Connector 23"/>
          <p:cNvSpPr/>
          <p:nvPr/>
        </p:nvSpPr>
        <p:spPr>
          <a:xfrm>
            <a:off x="5831624" y="2974111"/>
            <a:ext cx="1" cy="1785951"/>
          </a:xfrm>
          <a:prstGeom prst="line">
            <a:avLst/>
          </a:prstGeom>
          <a:ln w="19050">
            <a:solidFill>
              <a:srgbClr val="6E78A0">
                <a:alpha val="15000"/>
              </a:srgbClr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260" name="Straight Connector 24"/>
          <p:cNvSpPr/>
          <p:nvPr/>
        </p:nvSpPr>
        <p:spPr>
          <a:xfrm flipH="1">
            <a:off x="3045824" y="2929568"/>
            <a:ext cx="1" cy="1785951"/>
          </a:xfrm>
          <a:prstGeom prst="line">
            <a:avLst/>
          </a:prstGeom>
          <a:ln w="19050">
            <a:solidFill>
              <a:srgbClr val="6E78A0">
                <a:alpha val="15000"/>
              </a:srgbClr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261" name="Straight Connector 25"/>
          <p:cNvSpPr/>
          <p:nvPr/>
        </p:nvSpPr>
        <p:spPr>
          <a:xfrm>
            <a:off x="3974518" y="2956181"/>
            <a:ext cx="1" cy="1785951"/>
          </a:xfrm>
          <a:prstGeom prst="line">
            <a:avLst/>
          </a:prstGeom>
          <a:ln w="19050">
            <a:solidFill>
              <a:srgbClr val="6E78A0">
                <a:alpha val="15000"/>
              </a:srgbClr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262" name="Straight Connector 26"/>
          <p:cNvSpPr/>
          <p:nvPr/>
        </p:nvSpPr>
        <p:spPr>
          <a:xfrm>
            <a:off x="4912177" y="2929568"/>
            <a:ext cx="1" cy="1785951"/>
          </a:xfrm>
          <a:prstGeom prst="line">
            <a:avLst/>
          </a:prstGeom>
          <a:ln w="19050">
            <a:solidFill>
              <a:srgbClr val="6E78A0">
                <a:alpha val="15000"/>
              </a:srgbClr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263" name="Straight Connector 27"/>
          <p:cNvSpPr/>
          <p:nvPr/>
        </p:nvSpPr>
        <p:spPr>
          <a:xfrm flipH="1">
            <a:off x="2124363" y="2925578"/>
            <a:ext cx="1" cy="1785951"/>
          </a:xfrm>
          <a:prstGeom prst="line">
            <a:avLst/>
          </a:prstGeom>
          <a:ln w="19050">
            <a:solidFill>
              <a:srgbClr val="6E78A0">
                <a:alpha val="15000"/>
              </a:srgbClr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264" name="Slide Number Placeholder 48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65" name="Straight Connector 28"/>
          <p:cNvSpPr/>
          <p:nvPr/>
        </p:nvSpPr>
        <p:spPr>
          <a:xfrm>
            <a:off x="3059812" y="3716767"/>
            <a:ext cx="1" cy="428629"/>
          </a:xfrm>
          <a:prstGeom prst="line">
            <a:avLst/>
          </a:prstGeom>
          <a:ln w="25400">
            <a:solidFill>
              <a:srgbClr val="C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66" name="Straight Connector 29"/>
          <p:cNvSpPr/>
          <p:nvPr/>
        </p:nvSpPr>
        <p:spPr>
          <a:xfrm flipH="1">
            <a:off x="1658727" y="3064641"/>
            <a:ext cx="464348" cy="1"/>
          </a:xfrm>
          <a:prstGeom prst="line">
            <a:avLst/>
          </a:prstGeom>
          <a:ln w="25400">
            <a:solidFill>
              <a:srgbClr val="C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67" name="Straight Connector 30"/>
          <p:cNvSpPr/>
          <p:nvPr/>
        </p:nvSpPr>
        <p:spPr>
          <a:xfrm>
            <a:off x="2123709" y="3065275"/>
            <a:ext cx="1" cy="428629"/>
          </a:xfrm>
          <a:prstGeom prst="line">
            <a:avLst/>
          </a:prstGeom>
          <a:ln w="25400">
            <a:solidFill>
              <a:srgbClr val="C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68" name="Elbow Connector 32"/>
          <p:cNvSpPr/>
          <p:nvPr/>
        </p:nvSpPr>
        <p:spPr>
          <a:xfrm flipV="1">
            <a:off x="1658727" y="3717032"/>
            <a:ext cx="928695" cy="4286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C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69" name="Straight Connector 38"/>
          <p:cNvSpPr/>
          <p:nvPr/>
        </p:nvSpPr>
        <p:spPr>
          <a:xfrm flipH="1">
            <a:off x="2186532" y="3712712"/>
            <a:ext cx="872646" cy="1"/>
          </a:xfrm>
          <a:prstGeom prst="line">
            <a:avLst/>
          </a:prstGeom>
          <a:ln w="25400">
            <a:solidFill>
              <a:srgbClr val="C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70" name="Straight Connector 41"/>
          <p:cNvSpPr/>
          <p:nvPr/>
        </p:nvSpPr>
        <p:spPr>
          <a:xfrm flipH="1">
            <a:off x="1658727" y="4706575"/>
            <a:ext cx="1400451" cy="1"/>
          </a:xfrm>
          <a:prstGeom prst="line">
            <a:avLst/>
          </a:prstGeom>
          <a:ln w="25400">
            <a:solidFill>
              <a:srgbClr val="C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71" name="Elbow Connector 43"/>
          <p:cNvSpPr/>
          <p:nvPr/>
        </p:nvSpPr>
        <p:spPr>
          <a:xfrm flipV="1">
            <a:off x="2594830" y="4277947"/>
            <a:ext cx="928695" cy="4286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C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72" name="Straight Connector 44"/>
          <p:cNvSpPr/>
          <p:nvPr/>
        </p:nvSpPr>
        <p:spPr>
          <a:xfrm flipH="1">
            <a:off x="2123074" y="3493268"/>
            <a:ext cx="1656185" cy="1"/>
          </a:xfrm>
          <a:prstGeom prst="line">
            <a:avLst/>
          </a:prstGeom>
          <a:ln w="25400">
            <a:solidFill>
              <a:srgbClr val="C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73" name="Straight Connector 46"/>
          <p:cNvSpPr/>
          <p:nvPr/>
        </p:nvSpPr>
        <p:spPr>
          <a:xfrm>
            <a:off x="3995917" y="4278582"/>
            <a:ext cx="1" cy="428629"/>
          </a:xfrm>
          <a:prstGeom prst="line">
            <a:avLst/>
          </a:prstGeom>
          <a:ln w="25400">
            <a:solidFill>
              <a:srgbClr val="C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74" name="Straight Connector 47"/>
          <p:cNvSpPr/>
          <p:nvPr/>
        </p:nvSpPr>
        <p:spPr>
          <a:xfrm flipH="1">
            <a:off x="3122636" y="4274527"/>
            <a:ext cx="872646" cy="1"/>
          </a:xfrm>
          <a:prstGeom prst="line">
            <a:avLst/>
          </a:prstGeom>
          <a:ln w="25400">
            <a:solidFill>
              <a:srgbClr val="C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75" name="Straight Connector 49"/>
          <p:cNvSpPr/>
          <p:nvPr/>
        </p:nvSpPr>
        <p:spPr>
          <a:xfrm>
            <a:off x="4901516" y="3065983"/>
            <a:ext cx="1" cy="428629"/>
          </a:xfrm>
          <a:prstGeom prst="line">
            <a:avLst/>
          </a:prstGeom>
          <a:ln w="25400">
            <a:solidFill>
              <a:srgbClr val="C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76" name="Elbow Connector 50"/>
          <p:cNvSpPr/>
          <p:nvPr/>
        </p:nvSpPr>
        <p:spPr>
          <a:xfrm flipV="1">
            <a:off x="3500430" y="3066247"/>
            <a:ext cx="928695" cy="4286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C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77" name="Straight Connector 51"/>
          <p:cNvSpPr/>
          <p:nvPr/>
        </p:nvSpPr>
        <p:spPr>
          <a:xfrm flipH="1">
            <a:off x="4028236" y="3061928"/>
            <a:ext cx="872646" cy="1"/>
          </a:xfrm>
          <a:prstGeom prst="line">
            <a:avLst/>
          </a:prstGeom>
          <a:ln w="25400">
            <a:solidFill>
              <a:srgbClr val="C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78" name="Straight Connector 53"/>
          <p:cNvSpPr/>
          <p:nvPr/>
        </p:nvSpPr>
        <p:spPr>
          <a:xfrm flipH="1">
            <a:off x="3059177" y="4131045"/>
            <a:ext cx="1656185" cy="1"/>
          </a:xfrm>
          <a:prstGeom prst="line">
            <a:avLst/>
          </a:prstGeom>
          <a:ln w="25400">
            <a:solidFill>
              <a:srgbClr val="C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79" name="Straight Connector 54"/>
          <p:cNvSpPr/>
          <p:nvPr/>
        </p:nvSpPr>
        <p:spPr>
          <a:xfrm>
            <a:off x="5843382" y="3705906"/>
            <a:ext cx="1" cy="428629"/>
          </a:xfrm>
          <a:prstGeom prst="line">
            <a:avLst/>
          </a:prstGeom>
          <a:ln w="25400">
            <a:solidFill>
              <a:srgbClr val="C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80" name="Elbow Connector 55"/>
          <p:cNvSpPr/>
          <p:nvPr/>
        </p:nvSpPr>
        <p:spPr>
          <a:xfrm flipV="1">
            <a:off x="4442295" y="3706169"/>
            <a:ext cx="928695" cy="4286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C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81" name="Straight Connector 56"/>
          <p:cNvSpPr/>
          <p:nvPr/>
        </p:nvSpPr>
        <p:spPr>
          <a:xfrm flipH="1">
            <a:off x="4970101" y="3701851"/>
            <a:ext cx="872646" cy="1"/>
          </a:xfrm>
          <a:prstGeom prst="line">
            <a:avLst/>
          </a:prstGeom>
          <a:ln w="25400">
            <a:solidFill>
              <a:srgbClr val="C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82" name="Straight Connector 57"/>
          <p:cNvSpPr/>
          <p:nvPr/>
        </p:nvSpPr>
        <p:spPr>
          <a:xfrm flipH="1">
            <a:off x="3995282" y="4706575"/>
            <a:ext cx="1857266" cy="1"/>
          </a:xfrm>
          <a:prstGeom prst="line">
            <a:avLst/>
          </a:prstGeom>
          <a:ln w="25400">
            <a:solidFill>
              <a:srgbClr val="C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83" name="Elbow Connector 58"/>
          <p:cNvSpPr/>
          <p:nvPr/>
        </p:nvSpPr>
        <p:spPr>
          <a:xfrm flipV="1">
            <a:off x="5388200" y="4277947"/>
            <a:ext cx="928695" cy="4286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C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84" name="Straight Connector 63"/>
          <p:cNvSpPr/>
          <p:nvPr/>
        </p:nvSpPr>
        <p:spPr>
          <a:xfrm flipH="1">
            <a:off x="4900881" y="3493268"/>
            <a:ext cx="1380988" cy="1"/>
          </a:xfrm>
          <a:prstGeom prst="line">
            <a:avLst/>
          </a:prstGeom>
          <a:ln w="25400">
            <a:solidFill>
              <a:srgbClr val="C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85" name="Straight Connector 69"/>
          <p:cNvSpPr/>
          <p:nvPr/>
        </p:nvSpPr>
        <p:spPr>
          <a:xfrm flipH="1">
            <a:off x="5852548" y="4131045"/>
            <a:ext cx="429321" cy="2855"/>
          </a:xfrm>
          <a:prstGeom prst="line">
            <a:avLst/>
          </a:prstGeom>
          <a:ln w="25400">
            <a:solidFill>
              <a:srgbClr val="C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86" name="TextBox 71"/>
          <p:cNvSpPr txBox="1"/>
          <p:nvPr/>
        </p:nvSpPr>
        <p:spPr>
          <a:xfrm>
            <a:off x="1403648" y="2395879"/>
            <a:ext cx="239395" cy="2529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/>
            </a:pPr>
            <a:r>
              <a:t>1</a:t>
            </a:r>
          </a:p>
          <a:p>
            <a:pPr>
              <a:defRPr sz="2000"/>
            </a:pPr>
            <a:r>
              <a:t>0</a:t>
            </a:r>
          </a:p>
          <a:p>
            <a:pPr>
              <a:defRPr sz="2000"/>
            </a:pPr>
            <a:r>
              <a:t>1</a:t>
            </a:r>
          </a:p>
          <a:p>
            <a:pPr>
              <a:defRPr sz="2000"/>
            </a:pPr>
            <a:r>
              <a:t>0</a:t>
            </a:r>
          </a:p>
          <a:p>
            <a:pPr>
              <a:defRPr sz="2000"/>
            </a:pPr>
            <a:r>
              <a:t>1</a:t>
            </a:r>
          </a:p>
          <a:p>
            <a:pPr>
              <a:defRPr sz="2000"/>
            </a:pPr>
            <a:r>
              <a:t>0</a:t>
            </a:r>
          </a:p>
          <a:p>
            <a:pPr>
              <a:defRPr sz="2000"/>
            </a:pPr>
            <a:r>
              <a:t>1</a:t>
            </a:r>
          </a:p>
          <a:p>
            <a:pPr>
              <a:defRPr sz="2000"/>
            </a:pPr>
            <a:r>
              <a:t>0</a:t>
            </a:r>
          </a:p>
        </p:txBody>
      </p:sp>
      <p:sp>
        <p:nvSpPr>
          <p:cNvPr id="287" name="TextBox 72"/>
          <p:cNvSpPr txBox="1"/>
          <p:nvPr/>
        </p:nvSpPr>
        <p:spPr>
          <a:xfrm>
            <a:off x="795948" y="2011845"/>
            <a:ext cx="587662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A6A6A6"/>
                </a:solidFill>
              </a:defRPr>
            </a:lvl1pPr>
          </a:lstStyle>
          <a:p>
            <a:pPr/>
            <a:r>
              <a:t>Time   0      1      2     3     4      5      6     7      8     9    10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ReTrO</a:t>
            </a:r>
          </a:p>
        </p:txBody>
      </p:sp>
      <p:sp>
        <p:nvSpPr>
          <p:cNvPr id="290" name="Content Placeholder 2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Register-Transfer-Object Hardware Simulator</a:t>
            </a:r>
          </a:p>
          <a:p>
            <a:pPr>
              <a:lnSpc>
                <a:spcPct val="90000"/>
              </a:lnSpc>
            </a:pPr>
            <a:r>
              <a:rPr u="sng">
                <a:solidFill>
                  <a:srgbClr val="B292CA"/>
                </a:solidFill>
                <a:uFill>
                  <a:solidFill>
                    <a:srgbClr val="B292CA"/>
                  </a:solidFill>
                </a:uFill>
                <a:hlinkClick r:id="rId2" invalidUrl="" action="" tgtFrame="" tooltip="" history="1" highlightClick="0" endSnd="0"/>
              </a:rPr>
              <a:t>http://robotics.ee.uwa.edu.au/retro/</a:t>
            </a:r>
          </a:p>
          <a:p>
            <a:pPr>
              <a:lnSpc>
                <a:spcPct val="90000"/>
              </a:lnSpc>
            </a:pPr>
            <a:r>
              <a:t>You may also have to download Java </a:t>
            </a:r>
            <a:r>
              <a:rPr u="sng">
                <a:solidFill>
                  <a:srgbClr val="B292CA"/>
                </a:solidFill>
                <a:uFill>
                  <a:solidFill>
                    <a:srgbClr val="B292CA"/>
                  </a:solidFill>
                </a:uFill>
                <a:hlinkClick r:id="rId3" invalidUrl="" action="" tgtFrame="" tooltip="" history="1" highlightClick="0" endSnd="0"/>
              </a:rPr>
              <a:t>http://java.com/download</a:t>
            </a:r>
            <a:r>
              <a:t> </a:t>
            </a:r>
          </a:p>
          <a:p>
            <a:pPr>
              <a:lnSpc>
                <a:spcPct val="90000"/>
              </a:lnSpc>
            </a:pPr>
          </a:p>
          <a:p>
            <a:pPr>
              <a:lnSpc>
                <a:spcPct val="90000"/>
              </a:lnSpc>
            </a:pPr>
            <a:r>
              <a:t>Download it.</a:t>
            </a:r>
          </a:p>
          <a:p>
            <a:pPr>
              <a:lnSpc>
                <a:spcPct val="90000"/>
              </a:lnSpc>
            </a:pPr>
            <a:r>
              <a:t>Familiarise yourself with it.</a:t>
            </a:r>
          </a:p>
          <a:p>
            <a:pPr>
              <a:lnSpc>
                <a:spcPct val="90000"/>
              </a:lnSpc>
            </a:pPr>
            <a:r>
              <a:t>Love it or hate, you’re going to have to know how to use it.</a:t>
            </a:r>
          </a:p>
          <a:p>
            <a:pPr>
              <a:lnSpc>
                <a:spcPct val="90000"/>
              </a:lnSpc>
            </a:pPr>
            <a:r>
              <a:t>Time given in the lab isn’t enough to familiarise yourself with ReTrO as well as build the CPU and write the program.</a:t>
            </a:r>
          </a:p>
        </p:txBody>
      </p:sp>
      <p:sp>
        <p:nvSpPr>
          <p:cNvPr id="291" name="Slide Number Placeholder 5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ReTrO</a:t>
            </a:r>
          </a:p>
        </p:txBody>
      </p:sp>
      <p:sp>
        <p:nvSpPr>
          <p:cNvPr id="294" name="Content Placeholder 2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/>
            <a:r>
              <a:t>Register-Transfer-Object Hardware Simulator</a:t>
            </a:r>
          </a:p>
          <a:p>
            <a:pPr/>
            <a:r>
              <a:rPr u="sng">
                <a:solidFill>
                  <a:srgbClr val="B292CA"/>
                </a:solidFill>
                <a:uFill>
                  <a:solidFill>
                    <a:srgbClr val="B292CA"/>
                  </a:solidFill>
                </a:uFill>
                <a:hlinkClick r:id="rId2" invalidUrl="" action="" tgtFrame="" tooltip="" history="1" highlightClick="0" endSnd="0"/>
              </a:rPr>
              <a:t>http://robotics.ee.uwa.edu.au/retro/</a:t>
            </a:r>
          </a:p>
        </p:txBody>
      </p:sp>
      <p:pic>
        <p:nvPicPr>
          <p:cNvPr id="295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43041" y="2214553"/>
            <a:ext cx="5572166" cy="4089363"/>
          </a:xfrm>
          <a:prstGeom prst="rect">
            <a:avLst/>
          </a:prstGeom>
          <a:ln w="12700">
            <a:miter lim="400000"/>
          </a:ln>
        </p:spPr>
      </p:pic>
      <p:sp>
        <p:nvSpPr>
          <p:cNvPr id="296" name="Slide Number Placeholder 5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ReTrO</a:t>
            </a:r>
          </a:p>
        </p:txBody>
      </p:sp>
      <p:sp>
        <p:nvSpPr>
          <p:cNvPr id="299" name="Content Placeholder 2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/>
            <a:r>
              <a:t>Register-Transfer-Object Hardware Simulator</a:t>
            </a:r>
          </a:p>
          <a:p>
            <a:pPr/>
            <a:r>
              <a:rPr u="sng">
                <a:solidFill>
                  <a:srgbClr val="B292CA"/>
                </a:solidFill>
                <a:uFill>
                  <a:solidFill>
                    <a:srgbClr val="B292CA"/>
                  </a:solidFill>
                </a:uFill>
                <a:hlinkClick r:id="rId2" invalidUrl="" action="" tgtFrame="" tooltip="" history="1" highlightClick="0" endSnd="0"/>
              </a:rPr>
              <a:t>http://robotics.ee.uwa.edu.au/retro/</a:t>
            </a:r>
          </a:p>
        </p:txBody>
      </p:sp>
      <p:pic>
        <p:nvPicPr>
          <p:cNvPr id="300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43040" y="2214553"/>
            <a:ext cx="5572488" cy="4089601"/>
          </a:xfrm>
          <a:prstGeom prst="rect">
            <a:avLst/>
          </a:prstGeom>
          <a:ln w="12700">
            <a:miter lim="400000"/>
          </a:ln>
        </p:spPr>
      </p:pic>
      <p:sp>
        <p:nvSpPr>
          <p:cNvPr id="301" name="Slide Number Placeholder 7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Steps to Simple CPU Design</a:t>
            </a:r>
          </a:p>
        </p:txBody>
      </p:sp>
      <p:sp>
        <p:nvSpPr>
          <p:cNvPr id="304" name="Slide Number Placeholder 2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05" name="Content Placeholder 3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 marL="514350" indent="-514350">
              <a:buAutoNum type="arabicPeriod" startAt="1"/>
            </a:pPr>
            <a:r>
              <a:t>Function block and accumulator</a:t>
            </a:r>
          </a:p>
          <a:p>
            <a:pPr marL="514350" indent="-514350">
              <a:buAutoNum type="arabicPeriod" startAt="1"/>
            </a:pPr>
            <a:r>
              <a:t>Code register</a:t>
            </a:r>
          </a:p>
          <a:p>
            <a:pPr marL="514350" indent="-514350">
              <a:buAutoNum type="arabicPeriod" startAt="1"/>
            </a:pPr>
            <a:r>
              <a:t>Address register and program counter</a:t>
            </a:r>
          </a:p>
          <a:p>
            <a:pPr marL="514350" indent="-514350">
              <a:buAutoNum type="arabicPeriod" startAt="1"/>
            </a:pPr>
            <a:r>
              <a:t>Memory</a:t>
            </a:r>
          </a:p>
          <a:p>
            <a:pPr marL="514350" indent="-514350">
              <a:buAutoNum type="arabicPeriod" startAt="1"/>
            </a:pPr>
            <a:r>
              <a:t>Conditional logic</a:t>
            </a:r>
          </a:p>
          <a:p>
            <a:pPr marL="514350" indent="-514350">
              <a:buAutoNum type="arabicPeriod" startAt="1"/>
            </a:pPr>
            <a:r>
              <a:t>Clock lines</a:t>
            </a:r>
          </a:p>
          <a:p>
            <a:pPr marL="514350" indent="-514350">
              <a:buAutoNum type="arabicPeriod" startAt="1"/>
            </a:pPr>
            <a:r>
              <a:t>Clock timing</a:t>
            </a:r>
          </a:p>
          <a:p>
            <a:pPr marL="514350" indent="-514350">
              <a:buAutoNum type="arabicPeriod" startAt="1"/>
            </a:pPr>
            <a:r>
              <a:t>Program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1. Function block</a:t>
            </a:r>
          </a:p>
        </p:txBody>
      </p:sp>
      <p:sp>
        <p:nvSpPr>
          <p:cNvPr id="308" name="Slide Number Placeholder 2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09" name="Content Placeholder 3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/>
            <a:r>
              <a:t>How many functions?</a:t>
            </a:r>
          </a:p>
          <a:p>
            <a:pPr/>
            <a:r>
              <a:t>What size bus?</a:t>
            </a:r>
          </a:p>
          <a:p>
            <a:pPr/>
            <a:r>
              <a:t>Memory operations?</a:t>
            </a:r>
          </a:p>
          <a:p>
            <a:pPr/>
            <a:r>
              <a:t>Branching?</a:t>
            </a:r>
          </a:p>
          <a:p>
            <a:pPr/>
            <a:r>
              <a:t>No op’s?</a:t>
            </a:r>
          </a:p>
        </p:txBody>
      </p:sp>
      <p:graphicFrame>
        <p:nvGraphicFramePr>
          <p:cNvPr id="310" name="Table 4"/>
          <p:cNvGraphicFramePr/>
          <p:nvPr/>
        </p:nvGraphicFramePr>
        <p:xfrm>
          <a:off x="3857619" y="2857495"/>
          <a:ext cx="5000663" cy="333756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27713"/>
                <a:gridCol w="829263"/>
                <a:gridCol w="3643685"/>
              </a:tblGrid>
              <a:tr h="370840">
                <a:tc>
                  <a:txBody>
                    <a:bodyPr/>
                    <a:lstStyle/>
                    <a:p>
                      <a:pPr algn="ctr">
                        <a:defRPr sz="1800">
                          <a:latin typeface="Courier New"/>
                          <a:ea typeface="Courier New"/>
                          <a:cs typeface="Courier New"/>
                          <a:sym typeface="Courier New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latin typeface="Courier New"/>
                          <a:ea typeface="Courier New"/>
                          <a:cs typeface="Courier New"/>
                          <a:sym typeface="Courier New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Command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00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--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ACC := ACC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01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--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Courier New"/>
                          <a:ea typeface="Courier New"/>
                          <a:cs typeface="Courier New"/>
                          <a:sym typeface="Courier New"/>
                        </a:defRPr>
                      </a:pPr>
                      <a:r>
                        <a:t>ACC := </a:t>
                      </a:r>
                      <a:r>
                        <a:rPr b="1"/>
                        <a:t>NOT</a:t>
                      </a:r>
                      <a:r>
                        <a:t> ACC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02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ADDR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Courier New"/>
                          <a:ea typeface="Courier New"/>
                          <a:cs typeface="Courier New"/>
                          <a:sym typeface="Courier New"/>
                        </a:defRPr>
                      </a:pPr>
                      <a:r>
                        <a:t>ACC := ACC </a:t>
                      </a:r>
                      <a:r>
                        <a:rPr b="1"/>
                        <a:t>AND</a:t>
                      </a:r>
                      <a:r>
                        <a:t> MEM(ADDR)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03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ADDR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Courier New"/>
                          <a:ea typeface="Courier New"/>
                          <a:cs typeface="Courier New"/>
                          <a:sym typeface="Courier New"/>
                        </a:defRPr>
                      </a:pPr>
                      <a:r>
                        <a:t>ACC := ACC </a:t>
                      </a:r>
                      <a:r>
                        <a:rPr b="1"/>
                        <a:t>OR</a:t>
                      </a:r>
                      <a:r>
                        <a:t> MEM(ADDR)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04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ADDR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Courier New"/>
                          <a:ea typeface="Courier New"/>
                          <a:cs typeface="Courier New"/>
                          <a:sym typeface="Courier New"/>
                        </a:defRPr>
                      </a:pPr>
                      <a:r>
                        <a:t>ACC := ACC </a:t>
                      </a:r>
                      <a:r>
                        <a:rPr b="1"/>
                        <a:t>+</a:t>
                      </a:r>
                      <a:r>
                        <a:t> MEM(ADDR)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05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ADDR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ACC := MEM(ADDR)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06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ADDR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MEM(ADDR) := ACC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07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ADDR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 b="1" sz="1800">
                          <a:latin typeface="Courier New"/>
                          <a:ea typeface="Courier New"/>
                          <a:cs typeface="Courier New"/>
                          <a:sym typeface="Courier New"/>
                        </a:defRPr>
                      </a:pPr>
                      <a:r>
                        <a:t>IF</a:t>
                      </a:r>
                      <a:r>
                        <a:rPr b="0"/>
                        <a:t> ACC=0, PC := PC </a:t>
                      </a:r>
                      <a:r>
                        <a:t>+</a:t>
                      </a:r>
                      <a:r>
                        <a:rPr b="0"/>
                        <a:t> ADDR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Function Block</a:t>
            </a:r>
          </a:p>
        </p:txBody>
      </p:sp>
      <p:sp>
        <p:nvSpPr>
          <p:cNvPr id="313" name="Slide Number Placeholder 2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31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9479" y="1219200"/>
            <a:ext cx="8185043" cy="493712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22" name="Group 4"/>
          <p:cNvGrpSpPr/>
          <p:nvPr/>
        </p:nvGrpSpPr>
        <p:grpSpPr>
          <a:xfrm>
            <a:off x="467544" y="4077072"/>
            <a:ext cx="6908985" cy="1811001"/>
            <a:chOff x="0" y="0"/>
            <a:chExt cx="6908984" cy="1811000"/>
          </a:xfrm>
        </p:grpSpPr>
        <p:sp>
          <p:nvSpPr>
            <p:cNvPr id="315" name="TextBox 3"/>
            <p:cNvSpPr txBox="1"/>
            <p:nvPr/>
          </p:nvSpPr>
          <p:spPr>
            <a:xfrm>
              <a:off x="0" y="1121093"/>
              <a:ext cx="1209413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>
                  <a:solidFill>
                    <a:srgbClr val="C00000"/>
                  </a:solidFill>
                </a:defRPr>
              </a:lvl1pPr>
            </a:lstStyle>
            <a:p>
              <a:pPr/>
              <a:r>
                <a:t>Multiplexer</a:t>
              </a:r>
            </a:p>
          </p:txBody>
        </p:sp>
        <p:sp>
          <p:nvSpPr>
            <p:cNvPr id="316" name="Straight Arrow Connector 5"/>
            <p:cNvSpPr/>
            <p:nvPr/>
          </p:nvSpPr>
          <p:spPr>
            <a:xfrm flipV="1">
              <a:off x="864095" y="720080"/>
              <a:ext cx="576064" cy="463407"/>
            </a:xfrm>
            <a:prstGeom prst="line">
              <a:avLst/>
            </a:prstGeom>
            <a:noFill/>
            <a:ln w="19050" cap="flat">
              <a:solidFill>
                <a:srgbClr val="C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17" name="TextBox 7"/>
            <p:cNvSpPr txBox="1"/>
            <p:nvPr/>
          </p:nvSpPr>
          <p:spPr>
            <a:xfrm>
              <a:off x="5102064" y="1086910"/>
              <a:ext cx="1806921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>
                  <a:solidFill>
                    <a:srgbClr val="C00000"/>
                  </a:solidFill>
                </a:defRPr>
              </a:lvl1pPr>
            </a:lstStyle>
            <a:p>
              <a:pPr/>
              <a:r>
                <a:t>Input select lines</a:t>
              </a:r>
            </a:p>
          </p:txBody>
        </p:sp>
        <p:sp>
          <p:nvSpPr>
            <p:cNvPr id="318" name="Straight Arrow Connector 8"/>
            <p:cNvSpPr/>
            <p:nvPr/>
          </p:nvSpPr>
          <p:spPr>
            <a:xfrm flipH="1" flipV="1">
              <a:off x="5544616" y="720080"/>
              <a:ext cx="432048" cy="463407"/>
            </a:xfrm>
            <a:prstGeom prst="line">
              <a:avLst/>
            </a:prstGeom>
            <a:noFill/>
            <a:ln w="19050" cap="flat">
              <a:solidFill>
                <a:srgbClr val="C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19" name="TextBox 10"/>
            <p:cNvSpPr txBox="1"/>
            <p:nvPr/>
          </p:nvSpPr>
          <p:spPr>
            <a:xfrm>
              <a:off x="1598408" y="1440160"/>
              <a:ext cx="790388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>
                  <a:solidFill>
                    <a:srgbClr val="C00000"/>
                  </a:solidFill>
                </a:defRPr>
              </a:lvl1pPr>
            </a:lstStyle>
            <a:p>
              <a:pPr/>
              <a:r>
                <a:t>Output</a:t>
              </a:r>
            </a:p>
          </p:txBody>
        </p:sp>
        <p:sp>
          <p:nvSpPr>
            <p:cNvPr id="320" name="Straight Arrow Connector 11"/>
            <p:cNvSpPr/>
            <p:nvPr/>
          </p:nvSpPr>
          <p:spPr>
            <a:xfrm flipV="1">
              <a:off x="2055799" y="1107653"/>
              <a:ext cx="576064" cy="463407"/>
            </a:xfrm>
            <a:prstGeom prst="line">
              <a:avLst/>
            </a:prstGeom>
            <a:noFill/>
            <a:ln w="19050" cap="flat">
              <a:solidFill>
                <a:srgbClr val="C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1" name="TextBox 12"/>
            <p:cNvSpPr txBox="1"/>
            <p:nvPr/>
          </p:nvSpPr>
          <p:spPr>
            <a:xfrm>
              <a:off x="2294317" y="0"/>
              <a:ext cx="726875" cy="370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>
                  <a:solidFill>
                    <a:srgbClr val="C00000"/>
                  </a:solidFill>
                </a:defRPr>
              </a:lvl1pPr>
            </a:lstStyle>
            <a:p>
              <a:pPr/>
              <a:r>
                <a:t>Inputs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 will you be learning?</a:t>
            </a:r>
          </a:p>
        </p:txBody>
      </p:sp>
      <p:sp>
        <p:nvSpPr>
          <p:cNvPr id="136" name="Content Placeholder 2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 marL="268833" indent="-268833" defTabSz="896111">
              <a:lnSpc>
                <a:spcPct val="90000"/>
              </a:lnSpc>
              <a:spcBef>
                <a:spcPts val="500"/>
              </a:spcBef>
              <a:defRPr sz="2548"/>
            </a:pPr>
            <a:r>
              <a:t>Basic CPU design</a:t>
            </a:r>
          </a:p>
          <a:p>
            <a:pPr lvl="1" marL="537667" indent="-268833" defTabSz="896111">
              <a:lnSpc>
                <a:spcPct val="90000"/>
              </a:lnSpc>
              <a:spcBef>
                <a:spcPts val="400"/>
              </a:spcBef>
              <a:buClr>
                <a:schemeClr val="accent2"/>
              </a:buClr>
              <a:defRPr sz="2254">
                <a:solidFill>
                  <a:srgbClr val="464653"/>
                </a:solidFill>
              </a:defRPr>
            </a:pPr>
            <a:r>
              <a:t>Functional components</a:t>
            </a:r>
          </a:p>
          <a:p>
            <a:pPr lvl="1" marL="537667" indent="-268833" defTabSz="896111">
              <a:lnSpc>
                <a:spcPct val="90000"/>
              </a:lnSpc>
              <a:spcBef>
                <a:spcPts val="400"/>
              </a:spcBef>
              <a:buClr>
                <a:schemeClr val="accent2"/>
              </a:buClr>
              <a:defRPr sz="2254">
                <a:solidFill>
                  <a:srgbClr val="464653"/>
                </a:solidFill>
              </a:defRPr>
            </a:pPr>
            <a:r>
              <a:t>Memory addressing, reading, writing</a:t>
            </a:r>
          </a:p>
          <a:p>
            <a:pPr lvl="1" marL="537667" indent="-268833" defTabSz="896111">
              <a:lnSpc>
                <a:spcPct val="90000"/>
              </a:lnSpc>
              <a:spcBef>
                <a:spcPts val="400"/>
              </a:spcBef>
              <a:buClr>
                <a:schemeClr val="accent2"/>
              </a:buClr>
              <a:defRPr sz="2254">
                <a:solidFill>
                  <a:srgbClr val="464653"/>
                </a:solidFill>
              </a:defRPr>
            </a:pPr>
            <a:r>
              <a:t>Clock timing</a:t>
            </a:r>
          </a:p>
          <a:p>
            <a:pPr marL="268833" indent="-268833" defTabSz="896111">
              <a:lnSpc>
                <a:spcPct val="90000"/>
              </a:lnSpc>
              <a:spcBef>
                <a:spcPts val="500"/>
              </a:spcBef>
              <a:defRPr sz="2548"/>
            </a:pPr>
            <a:r>
              <a:t>Programming for embedded systems</a:t>
            </a:r>
          </a:p>
          <a:p>
            <a:pPr lvl="1" marL="537667" indent="-268833" defTabSz="896111">
              <a:lnSpc>
                <a:spcPct val="90000"/>
              </a:lnSpc>
              <a:spcBef>
                <a:spcPts val="400"/>
              </a:spcBef>
              <a:buClr>
                <a:schemeClr val="accent2"/>
              </a:buClr>
              <a:defRPr sz="2254">
                <a:solidFill>
                  <a:srgbClr val="464653"/>
                </a:solidFill>
              </a:defRPr>
            </a:pPr>
            <a:r>
              <a:t>Languages</a:t>
            </a:r>
          </a:p>
          <a:p>
            <a:pPr lvl="2" marL="806500" indent="-224027" defTabSz="896111">
              <a:lnSpc>
                <a:spcPct val="90000"/>
              </a:lnSpc>
              <a:spcBef>
                <a:spcPts val="400"/>
              </a:spcBef>
              <a:buClr>
                <a:srgbClr val="BABABA"/>
              </a:buClr>
              <a:defRPr sz="1960"/>
            </a:pPr>
            <a:r>
              <a:t>Machine code</a:t>
            </a:r>
          </a:p>
          <a:p>
            <a:pPr lvl="2" marL="806500" indent="-224027" defTabSz="896111">
              <a:lnSpc>
                <a:spcPct val="90000"/>
              </a:lnSpc>
              <a:spcBef>
                <a:spcPts val="400"/>
              </a:spcBef>
              <a:buClr>
                <a:srgbClr val="BABABA"/>
              </a:buClr>
              <a:defRPr sz="1960"/>
            </a:pPr>
            <a:r>
              <a:t>Assembly</a:t>
            </a:r>
          </a:p>
          <a:p>
            <a:pPr lvl="2" marL="806500" indent="-224027" defTabSz="896111">
              <a:lnSpc>
                <a:spcPct val="90000"/>
              </a:lnSpc>
              <a:spcBef>
                <a:spcPts val="400"/>
              </a:spcBef>
              <a:buClr>
                <a:srgbClr val="BABABA"/>
              </a:buClr>
              <a:defRPr sz="1960"/>
            </a:pPr>
            <a:r>
              <a:t>C</a:t>
            </a:r>
          </a:p>
          <a:p>
            <a:pPr lvl="1" marL="537667" indent="-268833" defTabSz="896111">
              <a:lnSpc>
                <a:spcPct val="90000"/>
              </a:lnSpc>
              <a:spcBef>
                <a:spcPts val="400"/>
              </a:spcBef>
              <a:buClr>
                <a:schemeClr val="accent2"/>
              </a:buClr>
              <a:defRPr sz="2254">
                <a:solidFill>
                  <a:srgbClr val="464653"/>
                </a:solidFill>
              </a:defRPr>
            </a:pPr>
            <a:r>
              <a:t>Motor/servo control</a:t>
            </a:r>
          </a:p>
          <a:p>
            <a:pPr lvl="1" marL="537667" indent="-268833" defTabSz="896111">
              <a:lnSpc>
                <a:spcPct val="90000"/>
              </a:lnSpc>
              <a:spcBef>
                <a:spcPts val="400"/>
              </a:spcBef>
              <a:buClr>
                <a:schemeClr val="accent2"/>
              </a:buClr>
              <a:defRPr sz="2254">
                <a:solidFill>
                  <a:srgbClr val="464653"/>
                </a:solidFill>
              </a:defRPr>
            </a:pPr>
            <a:r>
              <a:t>Sensors</a:t>
            </a:r>
          </a:p>
          <a:p>
            <a:pPr lvl="1" marL="537667" indent="-268833" defTabSz="896111">
              <a:lnSpc>
                <a:spcPct val="90000"/>
              </a:lnSpc>
              <a:spcBef>
                <a:spcPts val="400"/>
              </a:spcBef>
              <a:buClr>
                <a:schemeClr val="accent2"/>
              </a:buClr>
              <a:defRPr sz="2254">
                <a:solidFill>
                  <a:srgbClr val="464653"/>
                </a:solidFill>
              </a:defRPr>
            </a:pPr>
            <a:r>
              <a:t>File I/O</a:t>
            </a:r>
          </a:p>
          <a:p>
            <a:pPr lvl="1" marL="537667" indent="-268833" defTabSz="896111">
              <a:lnSpc>
                <a:spcPct val="90000"/>
              </a:lnSpc>
              <a:spcBef>
                <a:spcPts val="400"/>
              </a:spcBef>
              <a:buClr>
                <a:schemeClr val="accent2"/>
              </a:buClr>
              <a:defRPr sz="2254">
                <a:solidFill>
                  <a:srgbClr val="464653"/>
                </a:solidFill>
              </a:defRPr>
            </a:pPr>
            <a:r>
              <a:t>Image processing</a:t>
            </a:r>
          </a:p>
        </p:txBody>
      </p:sp>
      <p:sp>
        <p:nvSpPr>
          <p:cNvPr id="137" name="Slide Number Placeholder 4"/>
          <p:cNvSpPr txBox="1"/>
          <p:nvPr>
            <p:ph type="sldNum" sz="quarter" idx="2"/>
          </p:nvPr>
        </p:nvSpPr>
        <p:spPr>
          <a:xfrm>
            <a:off x="612648" y="6356349"/>
            <a:ext cx="203024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25" name="Slide Number Placeholder 2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26" name="Content Placeholder 3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327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9999" y="719999"/>
            <a:ext cx="8046641" cy="5400001"/>
          </a:xfrm>
          <a:prstGeom prst="rect">
            <a:avLst/>
          </a:prstGeom>
          <a:ln w="12700">
            <a:miter lim="400000"/>
          </a:ln>
        </p:spPr>
      </p:pic>
      <p:sp>
        <p:nvSpPr>
          <p:cNvPr id="328" name="Oval 5"/>
          <p:cNvSpPr/>
          <p:nvPr/>
        </p:nvSpPr>
        <p:spPr>
          <a:xfrm>
            <a:off x="2214546" y="2428868"/>
            <a:ext cx="357191" cy="428629"/>
          </a:xfrm>
          <a:prstGeom prst="ellipse">
            <a:avLst/>
          </a:prstGeom>
          <a:ln w="3175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29" name="Straight Connector 7"/>
          <p:cNvSpPr/>
          <p:nvPr/>
        </p:nvSpPr>
        <p:spPr>
          <a:xfrm>
            <a:off x="2500297" y="2786058"/>
            <a:ext cx="2000266" cy="1357323"/>
          </a:xfrm>
          <a:prstGeom prst="line">
            <a:avLst/>
          </a:prstGeom>
          <a:ln w="317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30" name="TextBox 8"/>
          <p:cNvSpPr txBox="1"/>
          <p:nvPr/>
        </p:nvSpPr>
        <p:spPr>
          <a:xfrm>
            <a:off x="4429123" y="4071942"/>
            <a:ext cx="3746114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>
                <a:solidFill>
                  <a:srgbClr val="FF0000"/>
                </a:solidFill>
              </a:defRPr>
            </a:pPr>
            <a:r>
              <a:t>Make sure you remember </a:t>
            </a:r>
          </a:p>
          <a:p>
            <a:pPr>
              <a:defRPr sz="2400">
                <a:solidFill>
                  <a:srgbClr val="FF0000"/>
                </a:solidFill>
              </a:defRPr>
            </a:pPr>
            <a:r>
              <a:t>to connect these!</a:t>
            </a:r>
          </a:p>
        </p:txBody>
      </p:sp>
      <p:sp>
        <p:nvSpPr>
          <p:cNvPr id="331" name="TextBox 9"/>
          <p:cNvSpPr txBox="1"/>
          <p:nvPr/>
        </p:nvSpPr>
        <p:spPr>
          <a:xfrm>
            <a:off x="5000628" y="1500174"/>
            <a:ext cx="2937642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Single, 8bit, 2way bus</a:t>
            </a:r>
          </a:p>
          <a:p>
            <a:pPr/>
            <a:r>
              <a:t>Tri state buffer to control I/O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2. Code register</a:t>
            </a:r>
          </a:p>
        </p:txBody>
      </p:sp>
      <p:sp>
        <p:nvSpPr>
          <p:cNvPr id="334" name="Slide Number Placeholder 2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35" name="Content Placeholder 3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/>
            <a:r>
              <a:t>Need to separate out the code bits from 8bit instruction</a:t>
            </a:r>
          </a:p>
          <a:p>
            <a:pPr lvl="1" marL="548640" indent="-274320">
              <a:spcBef>
                <a:spcPts val="500"/>
              </a:spcBef>
              <a:buClr>
                <a:schemeClr val="accent2"/>
              </a:buClr>
              <a:defRPr sz="2300">
                <a:solidFill>
                  <a:srgbClr val="464653"/>
                </a:solidFill>
              </a:defRPr>
            </a:pPr>
            <a:r>
              <a:t>Get the correct number of bits</a:t>
            </a:r>
          </a:p>
          <a:p>
            <a:pPr lvl="1" marL="548640" indent="-274320">
              <a:spcBef>
                <a:spcPts val="500"/>
              </a:spcBef>
              <a:buClr>
                <a:schemeClr val="accent2"/>
              </a:buClr>
              <a:defRPr sz="2300">
                <a:solidFill>
                  <a:srgbClr val="464653"/>
                </a:solidFill>
              </a:defRPr>
            </a:pPr>
            <a:r>
              <a:t>Ensure that you are connecting the correct lines</a:t>
            </a:r>
          </a:p>
          <a:p>
            <a:pPr/>
            <a:r>
              <a:t>Leave room for enable line (clock pulse) but leave it until later to connect.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38" name="Slide Number Placeholder 2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39" name="Content Placeholder 3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340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9999" y="719999"/>
            <a:ext cx="8046641" cy="5400001"/>
          </a:xfrm>
          <a:prstGeom prst="rect">
            <a:avLst/>
          </a:prstGeom>
          <a:ln w="12700">
            <a:miter lim="400000"/>
          </a:ln>
        </p:spPr>
      </p:pic>
      <p:sp>
        <p:nvSpPr>
          <p:cNvPr id="341" name="TextBox 5"/>
          <p:cNvSpPr txBox="1"/>
          <p:nvPr/>
        </p:nvSpPr>
        <p:spPr>
          <a:xfrm>
            <a:off x="5643569" y="1928802"/>
            <a:ext cx="2428893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t>Easy!</a:t>
            </a:r>
          </a:p>
        </p:txBody>
      </p:sp>
      <p:sp>
        <p:nvSpPr>
          <p:cNvPr id="342" name="Straight Arrow Connector 8"/>
          <p:cNvSpPr/>
          <p:nvPr/>
        </p:nvSpPr>
        <p:spPr>
          <a:xfrm flipH="1" flipV="1">
            <a:off x="4286247" y="3500438"/>
            <a:ext cx="214315" cy="928695"/>
          </a:xfrm>
          <a:prstGeom prst="line">
            <a:avLst/>
          </a:prstGeom>
          <a:ln w="31750"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343" name="TextBox 9"/>
          <p:cNvSpPr txBox="1"/>
          <p:nvPr/>
        </p:nvSpPr>
        <p:spPr>
          <a:xfrm>
            <a:off x="4214810" y="4429131"/>
            <a:ext cx="3424794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>
                <a:solidFill>
                  <a:srgbClr val="FF0000"/>
                </a:solidFill>
              </a:defRPr>
            </a:pPr>
            <a:r>
              <a:t>Make sure you connect </a:t>
            </a:r>
          </a:p>
          <a:p>
            <a:pPr>
              <a:defRPr sz="2400">
                <a:solidFill>
                  <a:srgbClr val="FF0000"/>
                </a:solidFill>
              </a:defRPr>
            </a:pPr>
            <a:r>
              <a:t>line 0 to line 0!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pPr/>
            <a:r>
              <a:t>3. Address register and program counter</a:t>
            </a:r>
          </a:p>
        </p:txBody>
      </p:sp>
      <p:sp>
        <p:nvSpPr>
          <p:cNvPr id="346" name="Slide Number Placeholder 2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47" name="Content Placeholder 3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/>
            <a:r>
              <a:t>What operations involve the PC?</a:t>
            </a:r>
          </a:p>
          <a:p>
            <a:pPr lvl="1" marL="548640" indent="-274320">
              <a:spcBef>
                <a:spcPts val="500"/>
              </a:spcBef>
              <a:buClr>
                <a:schemeClr val="accent2"/>
              </a:buClr>
              <a:defRPr sz="2300">
                <a:solidFill>
                  <a:srgbClr val="464653"/>
                </a:solidFill>
              </a:defRPr>
            </a:pPr>
            <a:r>
              <a:t>Increment only?</a:t>
            </a:r>
          </a:p>
          <a:p>
            <a:pPr lvl="1" marL="548640" indent="-274320">
              <a:spcBef>
                <a:spcPts val="500"/>
              </a:spcBef>
              <a:buClr>
                <a:schemeClr val="accent2"/>
              </a:buClr>
              <a:defRPr sz="2300">
                <a:solidFill>
                  <a:srgbClr val="464653"/>
                </a:solidFill>
              </a:defRPr>
            </a:pPr>
            <a:r>
              <a:t>Branch to address?</a:t>
            </a:r>
          </a:p>
          <a:p>
            <a:pPr lvl="1" marL="548640" indent="-274320">
              <a:spcBef>
                <a:spcPts val="500"/>
              </a:spcBef>
              <a:buClr>
                <a:schemeClr val="accent2"/>
              </a:buClr>
              <a:defRPr sz="2300">
                <a:solidFill>
                  <a:srgbClr val="464653"/>
                </a:solidFill>
              </a:defRPr>
            </a:pPr>
            <a:r>
              <a:t>Branch to PC + address?</a:t>
            </a:r>
          </a:p>
          <a:p>
            <a:pPr/>
            <a:r>
              <a:t>Again, leave room for enable lines but worry about them later.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50" name="Slide Number Placeholder 2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51" name="Content Placeholder 3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35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9999" y="719999"/>
            <a:ext cx="8046641" cy="5400001"/>
          </a:xfrm>
          <a:prstGeom prst="rect">
            <a:avLst/>
          </a:prstGeom>
          <a:ln w="12700">
            <a:miter lim="400000"/>
          </a:ln>
        </p:spPr>
      </p:pic>
      <p:sp>
        <p:nvSpPr>
          <p:cNvPr id="353" name="TextBox 5"/>
          <p:cNvSpPr txBox="1"/>
          <p:nvPr/>
        </p:nvSpPr>
        <p:spPr>
          <a:xfrm>
            <a:off x="6000760" y="2500305"/>
            <a:ext cx="2861516" cy="1209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This PC is always either </a:t>
            </a:r>
          </a:p>
          <a:p>
            <a:pPr/>
            <a:r>
              <a:t>incrementing by one or by </a:t>
            </a:r>
          </a:p>
          <a:p>
            <a:pPr/>
            <a:r>
              <a:t>the value stored in the </a:t>
            </a:r>
          </a:p>
          <a:p>
            <a:pPr/>
            <a:r>
              <a:t>address register.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4. Memory</a:t>
            </a:r>
          </a:p>
        </p:txBody>
      </p:sp>
      <p:sp>
        <p:nvSpPr>
          <p:cNvPr id="356" name="Slide Number Placeholder 2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57" name="Content Placeholder 3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/>
            <a:r>
              <a:t>RAM or ROM?</a:t>
            </a:r>
          </a:p>
          <a:p>
            <a:pPr/>
            <a:r>
              <a:t>Make sure address and data busses are correct size.</a:t>
            </a:r>
          </a:p>
          <a:p>
            <a:pPr/>
            <a:r>
              <a:t>Address bus needs to accept two input (selected by clock pulse and sometimes conditional logic) – program counter and address register</a:t>
            </a:r>
          </a:p>
          <a:p>
            <a:pPr/>
            <a:r>
              <a:t>Connect Chip Enable and Output Enable to a node constant set to zero (for the simple devices we will be designing we can leave them always on).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60" name="Slide Number Placeholder 2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61" name="Content Placeholder 3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36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9999" y="719999"/>
            <a:ext cx="8046641" cy="540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5. Conditional logic</a:t>
            </a:r>
          </a:p>
        </p:txBody>
      </p:sp>
      <p:sp>
        <p:nvSpPr>
          <p:cNvPr id="365" name="Slide Number Placeholder 2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66" name="Content Placeholder 3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/>
            <a:r>
              <a:t>Identify which operations and components require conditional logic</a:t>
            </a:r>
          </a:p>
          <a:p>
            <a:pPr lvl="1" marL="548640" indent="-274320">
              <a:spcBef>
                <a:spcPts val="500"/>
              </a:spcBef>
              <a:buClr>
                <a:schemeClr val="accent2"/>
              </a:buClr>
              <a:defRPr sz="2300">
                <a:solidFill>
                  <a:srgbClr val="464653"/>
                </a:solidFill>
              </a:defRPr>
            </a:pPr>
            <a:r>
              <a:t>Read/write</a:t>
            </a:r>
          </a:p>
          <a:p>
            <a:pPr lvl="1" marL="548640" indent="-274320">
              <a:spcBef>
                <a:spcPts val="500"/>
              </a:spcBef>
              <a:buClr>
                <a:schemeClr val="accent2"/>
              </a:buClr>
              <a:defRPr sz="2300">
                <a:solidFill>
                  <a:srgbClr val="464653"/>
                </a:solidFill>
              </a:defRPr>
            </a:pPr>
            <a:r>
              <a:t>Branching</a:t>
            </a:r>
          </a:p>
          <a:p>
            <a:pPr/>
            <a:r>
              <a:t>Identify where a clock pulse will also be used</a:t>
            </a:r>
          </a:p>
          <a:p>
            <a:pPr/>
            <a:r>
              <a:t>Make sure your zeroes and ones are around the right way.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69" name="Slide Number Placeholder 2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70" name="Content Placeholder 3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371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9999" y="719999"/>
            <a:ext cx="8046641" cy="540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6. Clock lines</a:t>
            </a:r>
          </a:p>
        </p:txBody>
      </p:sp>
      <p:sp>
        <p:nvSpPr>
          <p:cNvPr id="374" name="Slide Number Placeholder 2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75" name="Content Placeholder 3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 marL="271576" indent="-271576" defTabSz="905255">
              <a:spcBef>
                <a:spcPts val="500"/>
              </a:spcBef>
              <a:defRPr sz="2574"/>
            </a:pPr>
            <a:r>
              <a:t>You will need two components – a clock and a pulse generator.</a:t>
            </a:r>
          </a:p>
          <a:p>
            <a:pPr marL="271576" indent="-271576" defTabSz="905255">
              <a:spcBef>
                <a:spcPts val="500"/>
              </a:spcBef>
              <a:defRPr sz="2574"/>
            </a:pPr>
            <a:r>
              <a:t>Identify how many clock lines are needed.</a:t>
            </a:r>
          </a:p>
          <a:p>
            <a:pPr lvl="1" marL="543153" indent="-271576" defTabSz="905255">
              <a:spcBef>
                <a:spcPts val="400"/>
              </a:spcBef>
              <a:buClr>
                <a:schemeClr val="accent2"/>
              </a:buClr>
              <a:defRPr sz="2277">
                <a:solidFill>
                  <a:srgbClr val="464653"/>
                </a:solidFill>
              </a:defRPr>
            </a:pPr>
            <a:r>
              <a:t>Chip enables</a:t>
            </a:r>
          </a:p>
          <a:p>
            <a:pPr lvl="1" marL="543153" indent="-271576" defTabSz="905255">
              <a:spcBef>
                <a:spcPts val="400"/>
              </a:spcBef>
              <a:buClr>
                <a:schemeClr val="accent2"/>
              </a:buClr>
              <a:defRPr sz="2277">
                <a:solidFill>
                  <a:srgbClr val="464653"/>
                </a:solidFill>
              </a:defRPr>
            </a:pPr>
            <a:r>
              <a:t>Conditional logic</a:t>
            </a:r>
          </a:p>
          <a:p>
            <a:pPr marL="271576" indent="-271576" defTabSz="905255">
              <a:spcBef>
                <a:spcPts val="500"/>
              </a:spcBef>
              <a:defRPr sz="2574"/>
            </a:pPr>
            <a:r>
              <a:t>Try to connect the lines in a sensible/useful order</a:t>
            </a:r>
          </a:p>
          <a:p>
            <a:pPr lvl="1" marL="543153" indent="-271576" defTabSz="905255">
              <a:spcBef>
                <a:spcPts val="400"/>
              </a:spcBef>
              <a:buClr>
                <a:schemeClr val="accent2"/>
              </a:buClr>
              <a:defRPr sz="2277">
                <a:solidFill>
                  <a:srgbClr val="464653"/>
                </a:solidFill>
              </a:defRPr>
            </a:pPr>
            <a:r>
              <a:t>Think of the order components will be used in</a:t>
            </a:r>
          </a:p>
          <a:p>
            <a:pPr lvl="1" marL="543153" indent="-271576" defTabSz="905255">
              <a:spcBef>
                <a:spcPts val="400"/>
              </a:spcBef>
              <a:buClr>
                <a:schemeClr val="accent2"/>
              </a:buClr>
              <a:defRPr sz="2277">
                <a:solidFill>
                  <a:srgbClr val="464653"/>
                </a:solidFill>
              </a:defRPr>
            </a:pPr>
            <a:r>
              <a:t>Code register, program counter, address register and so on</a:t>
            </a:r>
          </a:p>
          <a:p>
            <a:pPr marL="271576" indent="-271576" defTabSz="905255">
              <a:spcBef>
                <a:spcPts val="500"/>
              </a:spcBef>
              <a:defRPr sz="2574"/>
            </a:pPr>
            <a:r>
              <a:t>Make sure you have every enable line connected.</a:t>
            </a:r>
          </a:p>
          <a:p>
            <a:pPr marL="271576" indent="-271576" defTabSz="905255">
              <a:spcBef>
                <a:spcPts val="500"/>
              </a:spcBef>
              <a:defRPr sz="2574"/>
            </a:pPr>
            <a:r>
              <a:t>Tidiness is always nice but there are no more wires to connect after this so don’t worry too much.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Prior knowledge</a:t>
            </a:r>
          </a:p>
        </p:txBody>
      </p:sp>
      <p:sp>
        <p:nvSpPr>
          <p:cNvPr id="140" name="Content Placeholder 2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/>
            <a:r>
              <a:t>Digital Systems ELEC1300</a:t>
            </a:r>
          </a:p>
          <a:p>
            <a:pPr/>
            <a:r>
              <a:t>Java programming?</a:t>
            </a:r>
          </a:p>
          <a:p>
            <a:pPr/>
            <a:r>
              <a:t>C programming?</a:t>
            </a:r>
          </a:p>
          <a:p>
            <a:pPr/>
            <a:r>
              <a:t>Any programming?</a:t>
            </a:r>
          </a:p>
        </p:txBody>
      </p:sp>
      <p:sp>
        <p:nvSpPr>
          <p:cNvPr id="141" name="Slide Number Placeholder 3"/>
          <p:cNvSpPr txBox="1"/>
          <p:nvPr>
            <p:ph type="sldNum" sz="quarter" idx="2"/>
          </p:nvPr>
        </p:nvSpPr>
        <p:spPr>
          <a:xfrm>
            <a:off x="612648" y="6356349"/>
            <a:ext cx="203024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78" name="Slide Number Placeholder 2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79" name="Content Placeholder 3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380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9999" y="719999"/>
            <a:ext cx="8046641" cy="540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7. Clock timing</a:t>
            </a:r>
          </a:p>
        </p:txBody>
      </p:sp>
      <p:sp>
        <p:nvSpPr>
          <p:cNvPr id="383" name="Slide Number Placeholder 2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84" name="Content Placeholder 3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 marL="268833" indent="-268833" defTabSz="896111">
              <a:lnSpc>
                <a:spcPct val="80000"/>
              </a:lnSpc>
              <a:spcBef>
                <a:spcPts val="500"/>
              </a:spcBef>
              <a:defRPr sz="2156"/>
            </a:pPr>
            <a:r>
              <a:t>Don’t try to do all your timing in one hit</a:t>
            </a:r>
          </a:p>
          <a:p>
            <a:pPr lvl="1" marL="537667" indent="-268833" defTabSz="896111">
              <a:lnSpc>
                <a:spcPct val="80000"/>
              </a:lnSpc>
              <a:spcBef>
                <a:spcPts val="400"/>
              </a:spcBef>
              <a:buClr>
                <a:schemeClr val="accent2"/>
              </a:buClr>
              <a:defRPr sz="1862">
                <a:solidFill>
                  <a:srgbClr val="464653"/>
                </a:solidFill>
              </a:defRPr>
            </a:pPr>
            <a:r>
              <a:t>Start with the simplest operation that uses the fewest components – hint: usually a NO-OP (ie ACC := ACC)</a:t>
            </a:r>
          </a:p>
          <a:p>
            <a:pPr lvl="1" marL="537667" indent="-268833" defTabSz="896111">
              <a:lnSpc>
                <a:spcPct val="80000"/>
              </a:lnSpc>
              <a:spcBef>
                <a:spcPts val="400"/>
              </a:spcBef>
              <a:buClr>
                <a:schemeClr val="accent2"/>
              </a:buClr>
              <a:defRPr sz="1862">
                <a:solidFill>
                  <a:srgbClr val="464653"/>
                </a:solidFill>
              </a:defRPr>
            </a:pPr>
            <a:r>
              <a:t>As you get each component working, move onto the next.</a:t>
            </a:r>
          </a:p>
          <a:p>
            <a:pPr marL="268833" indent="-268833" defTabSz="896111">
              <a:lnSpc>
                <a:spcPct val="80000"/>
              </a:lnSpc>
              <a:spcBef>
                <a:spcPts val="500"/>
              </a:spcBef>
              <a:defRPr sz="2156"/>
            </a:pPr>
            <a:r>
              <a:t>Use short programs to test individual functions.</a:t>
            </a:r>
          </a:p>
          <a:p>
            <a:pPr lvl="1" marL="537667" indent="-268833" defTabSz="896111">
              <a:lnSpc>
                <a:spcPct val="80000"/>
              </a:lnSpc>
              <a:spcBef>
                <a:spcPts val="400"/>
              </a:spcBef>
              <a:buClr>
                <a:schemeClr val="accent2"/>
              </a:buClr>
              <a:defRPr sz="1862">
                <a:solidFill>
                  <a:srgbClr val="464653"/>
                </a:solidFill>
              </a:defRPr>
            </a:pPr>
            <a:r>
              <a:t>Write short, one or two command programs to test each command.</a:t>
            </a:r>
          </a:p>
          <a:p>
            <a:pPr marL="268833" indent="-268833" defTabSz="896111">
              <a:lnSpc>
                <a:spcPct val="80000"/>
              </a:lnSpc>
              <a:spcBef>
                <a:spcPts val="500"/>
              </a:spcBef>
              <a:defRPr sz="2156"/>
            </a:pPr>
            <a:r>
              <a:t>Take as much time as you need</a:t>
            </a:r>
          </a:p>
          <a:p>
            <a:pPr lvl="1" marL="537667" indent="-268833" defTabSz="896111">
              <a:lnSpc>
                <a:spcPct val="80000"/>
              </a:lnSpc>
              <a:spcBef>
                <a:spcPts val="400"/>
              </a:spcBef>
              <a:buClr>
                <a:schemeClr val="accent2"/>
              </a:buClr>
              <a:defRPr sz="1862">
                <a:solidFill>
                  <a:srgbClr val="464653"/>
                </a:solidFill>
              </a:defRPr>
            </a:pPr>
            <a:r>
              <a:t>It doesn’t matter if you have a ridiculously long operating period to start with, you can optimise it </a:t>
            </a:r>
            <a:r>
              <a:rPr u="sng"/>
              <a:t>after</a:t>
            </a:r>
            <a:r>
              <a:t> you’ve got it working.</a:t>
            </a:r>
          </a:p>
          <a:p>
            <a:pPr marL="268833" indent="-268833" defTabSz="896111">
              <a:lnSpc>
                <a:spcPct val="80000"/>
              </a:lnSpc>
              <a:spcBef>
                <a:spcPts val="500"/>
              </a:spcBef>
              <a:defRPr sz="2156"/>
            </a:pPr>
            <a:r>
              <a:t>Don’t forget you can pulse multiple things at once (in fact, you’ll usually need to)</a:t>
            </a:r>
          </a:p>
          <a:p>
            <a:pPr marL="268833" indent="-268833" defTabSz="896111">
              <a:lnSpc>
                <a:spcPct val="80000"/>
              </a:lnSpc>
              <a:spcBef>
                <a:spcPts val="500"/>
              </a:spcBef>
              <a:defRPr sz="2156"/>
            </a:pPr>
            <a:r>
              <a:t>Don’t forget you can pulse a component for multiple clock pulses.</a:t>
            </a:r>
          </a:p>
          <a:p>
            <a:pPr marL="268833" indent="-268833" defTabSz="896111">
              <a:lnSpc>
                <a:spcPct val="80000"/>
              </a:lnSpc>
              <a:spcBef>
                <a:spcPts val="500"/>
              </a:spcBef>
              <a:defRPr sz="1666"/>
            </a:pPr>
            <a:r>
              <a:t>Cheat (a little)</a:t>
            </a:r>
            <a:endParaRPr sz="2156"/>
          </a:p>
          <a:p>
            <a:pPr lvl="1" marL="537667" indent="-268833" defTabSz="896111">
              <a:lnSpc>
                <a:spcPct val="80000"/>
              </a:lnSpc>
              <a:spcBef>
                <a:spcPts val="400"/>
              </a:spcBef>
              <a:buClr>
                <a:schemeClr val="accent2"/>
              </a:buClr>
              <a:defRPr sz="1470">
                <a:solidFill>
                  <a:srgbClr val="464653"/>
                </a:solidFill>
              </a:defRPr>
            </a:pPr>
            <a:r>
              <a:t>If you open the properties dialogue of the components you can change the propagation delay (even to zero)</a:t>
            </a:r>
            <a:endParaRPr sz="1862"/>
          </a:p>
          <a:p>
            <a:pPr lvl="1" marL="537667" indent="-268833" defTabSz="896111">
              <a:lnSpc>
                <a:spcPct val="80000"/>
              </a:lnSpc>
              <a:spcBef>
                <a:spcPts val="400"/>
              </a:spcBef>
              <a:buClr>
                <a:schemeClr val="accent2"/>
              </a:buClr>
              <a:defRPr sz="1470">
                <a:solidFill>
                  <a:srgbClr val="464653"/>
                </a:solidFill>
              </a:defRPr>
            </a:pPr>
            <a:r>
              <a:t>Don’t just go setting everything to zero to start with – this can cause just as many problems!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87" name="Slide Number Placeholder 2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88" name="Content Placeholder 3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38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9999" y="719999"/>
            <a:ext cx="8046641" cy="540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8. Programming</a:t>
            </a:r>
          </a:p>
        </p:txBody>
      </p:sp>
      <p:sp>
        <p:nvSpPr>
          <p:cNvPr id="392" name="Slide Number Placeholder 2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93" name="Content Placeholder 3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/>
            <a:r>
              <a:t>Write a program that tests all of your functions!</a:t>
            </a:r>
          </a:p>
          <a:p>
            <a:pPr/>
            <a:r>
              <a:t>Think about your program before you start to write it.</a:t>
            </a:r>
          </a:p>
          <a:p>
            <a:pPr lvl="1" marL="548640" indent="-274320">
              <a:spcBef>
                <a:spcPts val="500"/>
              </a:spcBef>
              <a:buClr>
                <a:schemeClr val="accent2"/>
              </a:buClr>
              <a:defRPr sz="2300">
                <a:solidFill>
                  <a:srgbClr val="464653"/>
                </a:solidFill>
              </a:defRPr>
            </a:pPr>
            <a:r>
              <a:t>Write out your algorithm and make sure it makes sense.</a:t>
            </a:r>
          </a:p>
          <a:p>
            <a:pPr/>
            <a:r>
              <a:t>Recognise the limitations of the simple CPU</a:t>
            </a:r>
          </a:p>
          <a:p>
            <a:pPr lvl="1" marL="548640" indent="-274320">
              <a:spcBef>
                <a:spcPts val="500"/>
              </a:spcBef>
              <a:buClr>
                <a:schemeClr val="accent2"/>
              </a:buClr>
              <a:defRPr sz="2300">
                <a:solidFill>
                  <a:srgbClr val="464653"/>
                </a:solidFill>
              </a:defRPr>
            </a:pPr>
            <a:r>
              <a:t>You may need to come up with something novel to achieve a function that isn’t built in.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96" name="Slide Number Placeholder 2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97" name="Content Placeholder 3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39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9999" y="719999"/>
            <a:ext cx="8046641" cy="540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Remember</a:t>
            </a:r>
          </a:p>
        </p:txBody>
      </p:sp>
      <p:sp>
        <p:nvSpPr>
          <p:cNvPr id="401" name="Slide Number Placeholder 2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02" name="Content Placeholder 3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/>
            <a:r>
              <a:t>Always save! ReTrO won’t ask you.</a:t>
            </a:r>
          </a:p>
          <a:p>
            <a:pPr/>
            <a:r>
              <a:t>Make sure to save “.toy”</a:t>
            </a:r>
          </a:p>
          <a:p>
            <a:pPr/>
            <a:r>
              <a:t>Ensure you have matching bus sizes.</a:t>
            </a:r>
          </a:p>
          <a:p>
            <a:pPr/>
            <a:r>
              <a:t>Make sure tri-state buffers are correctly oriented and activated.</a:t>
            </a:r>
          </a:p>
          <a:p>
            <a:pPr/>
            <a:r>
              <a:t>Read your commands list!</a:t>
            </a:r>
          </a:p>
          <a:p>
            <a:pPr/>
            <a:r>
              <a:t>Reset your program counter.</a:t>
            </a:r>
          </a:p>
          <a:p>
            <a:pPr/>
            <a:r>
              <a:t>Sometimes the memory will be reset if there is an error in your circuit – save your memory programs!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defTabSz="768095">
              <a:defRPr b="1" sz="6048"/>
            </a:lvl1pPr>
          </a:lstStyle>
          <a:p>
            <a:pPr/>
            <a:r>
              <a:t>K.I.S.S.</a:t>
            </a:r>
          </a:p>
        </p:txBody>
      </p:sp>
      <p:sp>
        <p:nvSpPr>
          <p:cNvPr id="405" name="Slide Number Placeholder 2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06" name="Content Placeholder 3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 algn="ctr">
              <a:buSzTx/>
              <a:buFont typeface="Wingdings 3"/>
              <a:buNone/>
              <a:defRPr b="1" sz="3200"/>
            </a:pPr>
            <a:r>
              <a:t>Keep It Simple, Stupid.</a:t>
            </a:r>
          </a:p>
          <a:p>
            <a:pPr>
              <a:buSzTx/>
              <a:buFont typeface="Wingdings 3"/>
              <a:buNone/>
            </a:pPr>
          </a:p>
          <a:p>
            <a:pPr/>
            <a:r>
              <a:t>Overly complicated designs are usually exactly that – overly complicated.</a:t>
            </a:r>
          </a:p>
          <a:p>
            <a:pPr lvl="1" marL="548640" indent="-274320">
              <a:spcBef>
                <a:spcPts val="500"/>
              </a:spcBef>
              <a:buClr>
                <a:schemeClr val="accent2"/>
              </a:buClr>
              <a:defRPr sz="2300">
                <a:solidFill>
                  <a:srgbClr val="464653"/>
                </a:solidFill>
              </a:defRPr>
            </a:pPr>
            <a:r>
              <a:t>Simple designs are easier for lab demonstrators to debug and more importantly, to mark.</a:t>
            </a:r>
          </a:p>
          <a:p>
            <a:pPr/>
            <a:r>
              <a:t>Don’t try to optimise your design before you’ve even got it working!</a:t>
            </a:r>
          </a:p>
          <a:p>
            <a:pPr lvl="1" marL="548640" indent="-274320">
              <a:spcBef>
                <a:spcPts val="500"/>
              </a:spcBef>
              <a:buClr>
                <a:schemeClr val="accent2"/>
              </a:buClr>
              <a:defRPr sz="2300">
                <a:solidFill>
                  <a:srgbClr val="464653"/>
                </a:solidFill>
              </a:defRPr>
            </a:pPr>
            <a:r>
              <a:t>No one cares if it’s ugly and cumbersome, just make sure it works.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Labs start next week.</a:t>
            </a:r>
          </a:p>
        </p:txBody>
      </p:sp>
      <p:sp>
        <p:nvSpPr>
          <p:cNvPr id="409" name="Slide Number Placeholder 2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10" name="Content Placeholder 3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 marL="257860" indent="-257860" defTabSz="859536">
              <a:spcBef>
                <a:spcPts val="500"/>
              </a:spcBef>
              <a:defRPr sz="2444"/>
            </a:pPr>
            <a:r>
              <a:t>Labs will not be supervised for the first hour.</a:t>
            </a:r>
          </a:p>
          <a:p>
            <a:pPr lvl="1" marL="515721" indent="-257860" defTabSz="859536">
              <a:spcBef>
                <a:spcPts val="400"/>
              </a:spcBef>
              <a:buClr>
                <a:schemeClr val="accent2"/>
              </a:buClr>
              <a:defRPr sz="2162">
                <a:solidFill>
                  <a:srgbClr val="464653"/>
                </a:solidFill>
              </a:defRPr>
            </a:pPr>
            <a:r>
              <a:t>This doesn’t mean you should show up an hour late.</a:t>
            </a:r>
          </a:p>
          <a:p>
            <a:pPr lvl="1" marL="515721" indent="-257860" defTabSz="859536">
              <a:spcBef>
                <a:spcPts val="400"/>
              </a:spcBef>
              <a:buClr>
                <a:schemeClr val="accent2"/>
              </a:buClr>
              <a:defRPr sz="2162">
                <a:solidFill>
                  <a:srgbClr val="464653"/>
                </a:solidFill>
              </a:defRPr>
            </a:pPr>
            <a:r>
              <a:t>This does mean you have to be responsible adults.</a:t>
            </a:r>
          </a:p>
          <a:p>
            <a:pPr marL="257860" indent="-257860" defTabSz="859536">
              <a:spcBef>
                <a:spcPts val="500"/>
              </a:spcBef>
              <a:defRPr sz="2444"/>
            </a:pPr>
            <a:r>
              <a:t>The lab is normally only open for the allocated times.</a:t>
            </a:r>
          </a:p>
          <a:p>
            <a:pPr marL="257860" indent="-257860" defTabSz="859536">
              <a:spcBef>
                <a:spcPts val="500"/>
              </a:spcBef>
              <a:defRPr sz="2444"/>
            </a:pPr>
            <a:r>
              <a:t>If you have any issues with clashes, come see me NOW.</a:t>
            </a:r>
          </a:p>
          <a:p>
            <a:pPr marL="257860" indent="-257860" defTabSz="859536">
              <a:spcBef>
                <a:spcPts val="500"/>
              </a:spcBef>
              <a:defRPr sz="2444"/>
            </a:pPr>
            <a:r>
              <a:t>If you need to change to a different session , come see me NOW.</a:t>
            </a:r>
          </a:p>
          <a:p>
            <a:pPr marL="257860" indent="-257860" defTabSz="859536">
              <a:spcBef>
                <a:spcPts val="500"/>
              </a:spcBef>
              <a:defRPr sz="2444"/>
            </a:pPr>
            <a:r>
              <a:t>If you didn’t receive the lab sheets by email, come see me NOW.</a:t>
            </a:r>
          </a:p>
          <a:p>
            <a:pPr marL="257860" indent="-257860" defTabSz="859536">
              <a:spcBef>
                <a:spcPts val="500"/>
              </a:spcBef>
              <a:defRPr sz="2444"/>
            </a:pPr>
            <a:r>
              <a:t>If you are unsure about anything regarding the labs, come see me NOW.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Content Placeholder 2"/>
          <p:cNvSpPr txBox="1"/>
          <p:nvPr>
            <p:ph type="body" idx="1"/>
          </p:nvPr>
        </p:nvSpPr>
        <p:spPr>
          <a:xfrm>
            <a:off x="457200" y="285728"/>
            <a:ext cx="8229600" cy="5840435"/>
          </a:xfrm>
          <a:prstGeom prst="rect">
            <a:avLst/>
          </a:prstGeom>
        </p:spPr>
        <p:txBody>
          <a:bodyPr/>
          <a:lstStyle/>
          <a:p>
            <a:pPr algn="ctr">
              <a:buSzTx/>
              <a:buFont typeface="Wingdings 3"/>
              <a:buNone/>
              <a:defRPr sz="5400"/>
            </a:pPr>
          </a:p>
          <a:p>
            <a:pPr algn="ctr">
              <a:buSzTx/>
              <a:buFont typeface="Wingdings 3"/>
              <a:buNone/>
              <a:defRPr sz="8800"/>
            </a:pPr>
            <a:r>
              <a:t>Closed shoes are mandatory in all labs.</a:t>
            </a:r>
          </a:p>
        </p:txBody>
      </p:sp>
      <p:sp>
        <p:nvSpPr>
          <p:cNvPr id="413" name="Slide Number Placeholder 3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Other questions?</a:t>
            </a:r>
          </a:p>
        </p:txBody>
      </p:sp>
      <p:sp>
        <p:nvSpPr>
          <p:cNvPr id="416" name="Content Placeholder 2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/>
            <a:r>
              <a:t>Non decimal number systems</a:t>
            </a:r>
          </a:p>
          <a:p>
            <a:pPr lvl="1" marL="548640" indent="-274320">
              <a:spcBef>
                <a:spcPts val="500"/>
              </a:spcBef>
              <a:buClr>
                <a:schemeClr val="accent2"/>
              </a:buClr>
              <a:defRPr sz="2300">
                <a:solidFill>
                  <a:srgbClr val="464653"/>
                </a:solidFill>
              </a:defRPr>
            </a:pPr>
            <a:r>
              <a:t>Binary, hexadecimal numbers</a:t>
            </a:r>
          </a:p>
          <a:p>
            <a:pPr lvl="1" marL="548640" indent="-274320">
              <a:spcBef>
                <a:spcPts val="500"/>
              </a:spcBef>
              <a:buClr>
                <a:schemeClr val="accent2"/>
              </a:buClr>
              <a:defRPr sz="2300">
                <a:solidFill>
                  <a:srgbClr val="464653"/>
                </a:solidFill>
              </a:defRPr>
            </a:pPr>
            <a:r>
              <a:t>Negative binary numbers – 2s compliment</a:t>
            </a:r>
          </a:p>
          <a:p>
            <a:pPr lvl="1" marL="548640" indent="-274320">
              <a:spcBef>
                <a:spcPts val="500"/>
              </a:spcBef>
              <a:buClr>
                <a:schemeClr val="accent2"/>
              </a:buClr>
              <a:defRPr sz="2300">
                <a:solidFill>
                  <a:srgbClr val="464653"/>
                </a:solidFill>
              </a:defRPr>
            </a:pPr>
            <a:r>
              <a:t>Signed or unsigned integers</a:t>
            </a:r>
          </a:p>
          <a:p>
            <a:pPr/>
            <a:r>
              <a:t>Boolean logic</a:t>
            </a:r>
          </a:p>
          <a:p>
            <a:pPr lvl="1" marL="548640" indent="-274320">
              <a:spcBef>
                <a:spcPts val="500"/>
              </a:spcBef>
              <a:buClr>
                <a:schemeClr val="accent2"/>
              </a:buClr>
              <a:defRPr sz="2300">
                <a:solidFill>
                  <a:srgbClr val="464653"/>
                </a:solidFill>
              </a:defRPr>
            </a:pPr>
            <a:r>
              <a:t>OR, AND, NOR, NAND, NOT, XOR</a:t>
            </a:r>
          </a:p>
        </p:txBody>
      </p:sp>
      <p:sp>
        <p:nvSpPr>
          <p:cNvPr id="417" name="Slide Number Placeholder 3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State Machine</a:t>
            </a:r>
          </a:p>
        </p:txBody>
      </p:sp>
      <p:pic>
        <p:nvPicPr>
          <p:cNvPr id="14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rcRect l="4956" t="11586" r="7187" b="0"/>
          <a:stretch>
            <a:fillRect/>
          </a:stretch>
        </p:blipFill>
        <p:spPr>
          <a:xfrm>
            <a:off x="857224" y="1214422"/>
            <a:ext cx="7231662" cy="4981010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Slide Number Placeholder 4"/>
          <p:cNvSpPr txBox="1"/>
          <p:nvPr>
            <p:ph type="sldNum" sz="quarter" idx="2"/>
          </p:nvPr>
        </p:nvSpPr>
        <p:spPr>
          <a:xfrm>
            <a:off x="612648" y="6356349"/>
            <a:ext cx="203024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20" name="Slide Number Placeholder 2"/>
          <p:cNvSpPr txBox="1"/>
          <p:nvPr>
            <p:ph type="sldNum" sz="quarter" idx="2"/>
          </p:nvPr>
        </p:nvSpPr>
        <p:spPr>
          <a:xfrm>
            <a:off x="612648" y="6356349"/>
            <a:ext cx="301908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21" name="Content Placeholder 3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>
            <a:lvl2pPr marL="548640" indent="-274320">
              <a:spcBef>
                <a:spcPts val="500"/>
              </a:spcBef>
              <a:buClr>
                <a:schemeClr val="accent2"/>
              </a:buClr>
              <a:defRPr sz="2300">
                <a:solidFill>
                  <a:srgbClr val="464653"/>
                </a:solidFill>
              </a:defRPr>
            </a:lvl2pPr>
          </a:lstStyle>
          <a:p>
            <a:pPr/>
            <a:r>
              <a:t>These slides are available at</a:t>
            </a:r>
          </a:p>
          <a:p>
            <a:pPr lvl="1"/>
            <a:r>
              <a:t>http://bit.ly/elec23032013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Timing Diagram</a:t>
            </a:r>
          </a:p>
        </p:txBody>
      </p:sp>
      <p:sp>
        <p:nvSpPr>
          <p:cNvPr id="148" name="Content Placeholder 2"/>
          <p:cNvSpPr txBox="1"/>
          <p:nvPr>
            <p:ph type="body" idx="1"/>
          </p:nvPr>
        </p:nvSpPr>
        <p:spPr>
          <a:xfrm>
            <a:off x="457200" y="1219199"/>
            <a:ext cx="8229600" cy="4937762"/>
          </a:xfrm>
          <a:prstGeom prst="rect">
            <a:avLst/>
          </a:prstGeom>
        </p:spPr>
        <p:txBody>
          <a:bodyPr/>
          <a:lstStyle/>
          <a:p>
            <a:pPr/>
          </a:p>
          <a:p>
            <a:pPr/>
          </a:p>
          <a:p>
            <a:pPr>
              <a:buSzTx/>
              <a:buFont typeface="Wingdings 3"/>
              <a:buNone/>
              <a:defRPr sz="1600"/>
            </a:pPr>
          </a:p>
          <a:p>
            <a:pPr>
              <a:buSzTx/>
              <a:buFont typeface="Wingdings 3"/>
              <a:buNone/>
            </a:pPr>
            <a:r>
              <a:t>Clock</a:t>
            </a:r>
          </a:p>
          <a:p>
            <a:pPr>
              <a:buSzTx/>
              <a:buFont typeface="Wingdings 3"/>
              <a:buNone/>
              <a:defRPr sz="100"/>
            </a:pPr>
          </a:p>
          <a:p>
            <a:pPr>
              <a:buSzTx/>
              <a:buFont typeface="Wingdings 3"/>
              <a:buNone/>
            </a:pPr>
            <a:r>
              <a:t>	Y</a:t>
            </a:r>
            <a:r>
              <a:rPr baseline="-25000"/>
              <a:t>0</a:t>
            </a:r>
            <a:endParaRPr baseline="-25000"/>
          </a:p>
          <a:p>
            <a:pPr>
              <a:buSzTx/>
              <a:buFont typeface="Wingdings 3"/>
              <a:buNone/>
              <a:defRPr sz="800"/>
            </a:pPr>
          </a:p>
          <a:p>
            <a:pPr>
              <a:buSzTx/>
              <a:buFont typeface="Wingdings 3"/>
              <a:buNone/>
            </a:pPr>
            <a:r>
              <a:t>	Y</a:t>
            </a:r>
            <a:r>
              <a:rPr baseline="-25000"/>
              <a:t>1</a:t>
            </a:r>
            <a:endParaRPr baseline="-25000"/>
          </a:p>
          <a:p>
            <a:pPr>
              <a:buSzTx/>
              <a:buFont typeface="Wingdings 3"/>
              <a:buNone/>
              <a:defRPr sz="800"/>
            </a:pPr>
          </a:p>
          <a:p>
            <a:pPr>
              <a:buSzTx/>
              <a:buFont typeface="Wingdings 3"/>
              <a:buNone/>
            </a:pPr>
            <a:r>
              <a:t>	Y</a:t>
            </a:r>
            <a:r>
              <a:rPr baseline="-25000"/>
              <a:t>2</a:t>
            </a:r>
          </a:p>
        </p:txBody>
      </p:sp>
      <p:sp>
        <p:nvSpPr>
          <p:cNvPr id="149" name="Elbow Connector 6"/>
          <p:cNvSpPr/>
          <p:nvPr/>
        </p:nvSpPr>
        <p:spPr>
          <a:xfrm flipV="1">
            <a:off x="1643041" y="2500305"/>
            <a:ext cx="928695" cy="4286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50" name="Straight Connector 8"/>
          <p:cNvSpPr/>
          <p:nvPr/>
        </p:nvSpPr>
        <p:spPr>
          <a:xfrm>
            <a:off x="2572370" y="2500940"/>
            <a:ext cx="1" cy="428629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51" name="Elbow Connector 9"/>
          <p:cNvSpPr/>
          <p:nvPr/>
        </p:nvSpPr>
        <p:spPr>
          <a:xfrm flipV="1">
            <a:off x="2571736" y="2500305"/>
            <a:ext cx="928695" cy="4286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52" name="Straight Connector 10"/>
          <p:cNvSpPr/>
          <p:nvPr/>
        </p:nvSpPr>
        <p:spPr>
          <a:xfrm>
            <a:off x="3501065" y="2500940"/>
            <a:ext cx="1" cy="428629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53" name="Elbow Connector 11"/>
          <p:cNvSpPr/>
          <p:nvPr/>
        </p:nvSpPr>
        <p:spPr>
          <a:xfrm flipV="1">
            <a:off x="3500430" y="2500305"/>
            <a:ext cx="928695" cy="4286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54" name="Straight Connector 12"/>
          <p:cNvSpPr/>
          <p:nvPr/>
        </p:nvSpPr>
        <p:spPr>
          <a:xfrm>
            <a:off x="4429759" y="2500940"/>
            <a:ext cx="1" cy="428629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55" name="Elbow Connector 13"/>
          <p:cNvSpPr/>
          <p:nvPr/>
        </p:nvSpPr>
        <p:spPr>
          <a:xfrm flipV="1">
            <a:off x="4429123" y="2500305"/>
            <a:ext cx="928695" cy="4286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56" name="Straight Connector 14"/>
          <p:cNvSpPr/>
          <p:nvPr/>
        </p:nvSpPr>
        <p:spPr>
          <a:xfrm>
            <a:off x="5358452" y="2500940"/>
            <a:ext cx="1" cy="428629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57" name="Elbow Connector 15"/>
          <p:cNvSpPr/>
          <p:nvPr/>
        </p:nvSpPr>
        <p:spPr>
          <a:xfrm flipV="1">
            <a:off x="5357817" y="2500305"/>
            <a:ext cx="928695" cy="4286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58" name="Straight Connector 16"/>
          <p:cNvSpPr/>
          <p:nvPr/>
        </p:nvSpPr>
        <p:spPr>
          <a:xfrm>
            <a:off x="6287146" y="2500940"/>
            <a:ext cx="1" cy="428629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59" name="Straight Connector 18"/>
          <p:cNvSpPr/>
          <p:nvPr/>
        </p:nvSpPr>
        <p:spPr>
          <a:xfrm>
            <a:off x="1643041" y="3500437"/>
            <a:ext cx="5143538" cy="1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160" name="Straight Connector 19"/>
          <p:cNvSpPr/>
          <p:nvPr/>
        </p:nvSpPr>
        <p:spPr>
          <a:xfrm>
            <a:off x="1643041" y="2928934"/>
            <a:ext cx="5143538" cy="1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161" name="Straight Connector 20"/>
          <p:cNvSpPr/>
          <p:nvPr/>
        </p:nvSpPr>
        <p:spPr>
          <a:xfrm>
            <a:off x="1643041" y="4143380"/>
            <a:ext cx="5143538" cy="1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162" name="Straight Connector 21"/>
          <p:cNvSpPr/>
          <p:nvPr/>
        </p:nvSpPr>
        <p:spPr>
          <a:xfrm>
            <a:off x="1643041" y="4714883"/>
            <a:ext cx="5143538" cy="1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163" name="Straight Connector 23"/>
          <p:cNvSpPr/>
          <p:nvPr/>
        </p:nvSpPr>
        <p:spPr>
          <a:xfrm>
            <a:off x="5831624" y="2974111"/>
            <a:ext cx="1" cy="1785951"/>
          </a:xfrm>
          <a:prstGeom prst="line">
            <a:avLst/>
          </a:prstGeom>
          <a:ln w="19050">
            <a:solidFill>
              <a:srgbClr val="6E78A0">
                <a:alpha val="15000"/>
              </a:srgbClr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164" name="Straight Connector 24"/>
          <p:cNvSpPr/>
          <p:nvPr/>
        </p:nvSpPr>
        <p:spPr>
          <a:xfrm flipH="1">
            <a:off x="3045824" y="2929568"/>
            <a:ext cx="1" cy="1785951"/>
          </a:xfrm>
          <a:prstGeom prst="line">
            <a:avLst/>
          </a:prstGeom>
          <a:ln w="19050">
            <a:solidFill>
              <a:srgbClr val="6E78A0">
                <a:alpha val="15000"/>
              </a:srgbClr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165" name="Straight Connector 25"/>
          <p:cNvSpPr/>
          <p:nvPr/>
        </p:nvSpPr>
        <p:spPr>
          <a:xfrm>
            <a:off x="3974518" y="2956181"/>
            <a:ext cx="1" cy="1785951"/>
          </a:xfrm>
          <a:prstGeom prst="line">
            <a:avLst/>
          </a:prstGeom>
          <a:ln w="19050">
            <a:solidFill>
              <a:srgbClr val="6E78A0">
                <a:alpha val="15000"/>
              </a:srgbClr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166" name="Straight Connector 26"/>
          <p:cNvSpPr/>
          <p:nvPr/>
        </p:nvSpPr>
        <p:spPr>
          <a:xfrm>
            <a:off x="4912177" y="2929568"/>
            <a:ext cx="1" cy="1785951"/>
          </a:xfrm>
          <a:prstGeom prst="line">
            <a:avLst/>
          </a:prstGeom>
          <a:ln w="19050">
            <a:solidFill>
              <a:srgbClr val="6E78A0">
                <a:alpha val="15000"/>
              </a:srgbClr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167" name="Straight Connector 27"/>
          <p:cNvSpPr/>
          <p:nvPr/>
        </p:nvSpPr>
        <p:spPr>
          <a:xfrm flipH="1">
            <a:off x="2124363" y="2925578"/>
            <a:ext cx="1" cy="1785951"/>
          </a:xfrm>
          <a:prstGeom prst="line">
            <a:avLst/>
          </a:prstGeom>
          <a:ln w="19050">
            <a:solidFill>
              <a:srgbClr val="6E78A0">
                <a:alpha val="15000"/>
              </a:srgbClr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168" name="Slide Number Placeholder 48"/>
          <p:cNvSpPr txBox="1"/>
          <p:nvPr>
            <p:ph type="sldNum" sz="quarter" idx="2"/>
          </p:nvPr>
        </p:nvSpPr>
        <p:spPr>
          <a:xfrm>
            <a:off x="612648" y="6356349"/>
            <a:ext cx="203024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9" name="TextBox 29"/>
          <p:cNvSpPr txBox="1"/>
          <p:nvPr/>
        </p:nvSpPr>
        <p:spPr>
          <a:xfrm>
            <a:off x="1403648" y="2395879"/>
            <a:ext cx="239395" cy="2529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/>
            </a:pPr>
            <a:r>
              <a:t>1</a:t>
            </a:r>
          </a:p>
          <a:p>
            <a:pPr>
              <a:defRPr sz="2000"/>
            </a:pPr>
            <a:r>
              <a:t>0</a:t>
            </a:r>
          </a:p>
          <a:p>
            <a:pPr>
              <a:defRPr sz="2000"/>
            </a:pPr>
            <a:r>
              <a:t>1</a:t>
            </a:r>
          </a:p>
          <a:p>
            <a:pPr>
              <a:defRPr sz="2000"/>
            </a:pPr>
            <a:r>
              <a:t>0</a:t>
            </a:r>
          </a:p>
          <a:p>
            <a:pPr>
              <a:defRPr sz="2000"/>
            </a:pPr>
            <a:r>
              <a:t>1</a:t>
            </a:r>
          </a:p>
          <a:p>
            <a:pPr>
              <a:defRPr sz="2000"/>
            </a:pPr>
            <a:r>
              <a:t>0</a:t>
            </a:r>
          </a:p>
          <a:p>
            <a:pPr>
              <a:defRPr sz="2000"/>
            </a:pPr>
            <a:r>
              <a:t>1</a:t>
            </a:r>
          </a:p>
          <a:p>
            <a:pPr>
              <a:defRPr sz="2000"/>
            </a:pPr>
            <a:r>
              <a:t>0</a:t>
            </a:r>
          </a:p>
        </p:txBody>
      </p:sp>
      <p:sp>
        <p:nvSpPr>
          <p:cNvPr id="170" name="TextBox 5"/>
          <p:cNvSpPr txBox="1"/>
          <p:nvPr/>
        </p:nvSpPr>
        <p:spPr>
          <a:xfrm>
            <a:off x="795948" y="2011845"/>
            <a:ext cx="587662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A6A6A6"/>
                </a:solidFill>
              </a:defRPr>
            </a:lvl1pPr>
          </a:lstStyle>
          <a:p>
            <a:pPr/>
            <a:r>
              <a:t>Time   0      1      2     3     4      5      6     7      8     9    10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State Machine</a:t>
            </a:r>
          </a:p>
        </p:txBody>
      </p:sp>
      <p:pic>
        <p:nvPicPr>
          <p:cNvPr id="175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rcRect l="4956" t="11586" r="7187" b="0"/>
          <a:stretch>
            <a:fillRect/>
          </a:stretch>
        </p:blipFill>
        <p:spPr>
          <a:xfrm>
            <a:off x="857224" y="1214422"/>
            <a:ext cx="7231662" cy="4981010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Slide Number Placeholder 4"/>
          <p:cNvSpPr txBox="1"/>
          <p:nvPr>
            <p:ph type="sldNum" sz="quarter" idx="2"/>
          </p:nvPr>
        </p:nvSpPr>
        <p:spPr>
          <a:xfrm>
            <a:off x="612648" y="6356349"/>
            <a:ext cx="203024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77" name="Rounded Rectangle 2"/>
          <p:cNvSpPr/>
          <p:nvPr/>
        </p:nvSpPr>
        <p:spPr>
          <a:xfrm>
            <a:off x="4283967" y="2060848"/>
            <a:ext cx="1512169" cy="576065"/>
          </a:xfrm>
          <a:prstGeom prst="roundRect">
            <a:avLst>
              <a:gd name="adj" fmla="val 16667"/>
            </a:avLst>
          </a:prstGeom>
          <a:solidFill>
            <a:srgbClr val="FF0000">
              <a:alpha val="24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78" name="Straight Connector 5"/>
          <p:cNvSpPr/>
          <p:nvPr/>
        </p:nvSpPr>
        <p:spPr>
          <a:xfrm>
            <a:off x="3491879" y="3555924"/>
            <a:ext cx="792089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79" name="TextBox 7"/>
          <p:cNvSpPr txBox="1"/>
          <p:nvPr/>
        </p:nvSpPr>
        <p:spPr>
          <a:xfrm>
            <a:off x="3995935" y="5157192"/>
            <a:ext cx="906226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/>
            </a:lvl1pPr>
          </a:lstStyle>
          <a:p>
            <a:pPr/>
            <a:r>
              <a:t>t = 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State Machine</a:t>
            </a:r>
          </a:p>
        </p:txBody>
      </p:sp>
      <p:pic>
        <p:nvPicPr>
          <p:cNvPr id="18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rcRect l="4956" t="11586" r="7187" b="0"/>
          <a:stretch>
            <a:fillRect/>
          </a:stretch>
        </p:blipFill>
        <p:spPr>
          <a:xfrm>
            <a:off x="857224" y="1214422"/>
            <a:ext cx="7231662" cy="4981010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Slide Number Placeholder 4"/>
          <p:cNvSpPr txBox="1"/>
          <p:nvPr>
            <p:ph type="sldNum" sz="quarter" idx="2"/>
          </p:nvPr>
        </p:nvSpPr>
        <p:spPr>
          <a:xfrm>
            <a:off x="612648" y="6356349"/>
            <a:ext cx="203024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84" name="TextBox 7"/>
          <p:cNvSpPr txBox="1"/>
          <p:nvPr/>
        </p:nvSpPr>
        <p:spPr>
          <a:xfrm>
            <a:off x="3995935" y="5157192"/>
            <a:ext cx="906226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/>
            </a:lvl1pPr>
          </a:lstStyle>
          <a:p>
            <a:pPr/>
            <a:r>
              <a:t>t = 1</a:t>
            </a:r>
          </a:p>
        </p:txBody>
      </p:sp>
      <p:sp>
        <p:nvSpPr>
          <p:cNvPr id="185" name="Rectangle 3"/>
          <p:cNvSpPr/>
          <p:nvPr/>
        </p:nvSpPr>
        <p:spPr>
          <a:xfrm>
            <a:off x="899592" y="2060848"/>
            <a:ext cx="6624736" cy="64807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6" name="Straight Connector 8"/>
          <p:cNvSpPr/>
          <p:nvPr/>
        </p:nvSpPr>
        <p:spPr>
          <a:xfrm>
            <a:off x="1619671" y="4661682"/>
            <a:ext cx="4680521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87" name="Straight Connector 10"/>
          <p:cNvSpPr/>
          <p:nvPr/>
        </p:nvSpPr>
        <p:spPr>
          <a:xfrm>
            <a:off x="3102561" y="4005064"/>
            <a:ext cx="1" cy="648073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88" name="Straight Connector 12"/>
          <p:cNvSpPr/>
          <p:nvPr/>
        </p:nvSpPr>
        <p:spPr>
          <a:xfrm>
            <a:off x="4690378" y="4005064"/>
            <a:ext cx="1" cy="648073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89" name="Straight Connector 13"/>
          <p:cNvSpPr/>
          <p:nvPr/>
        </p:nvSpPr>
        <p:spPr>
          <a:xfrm>
            <a:off x="6300192" y="4013610"/>
            <a:ext cx="1" cy="648073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90" name="Straight Connector 11"/>
          <p:cNvSpPr/>
          <p:nvPr/>
        </p:nvSpPr>
        <p:spPr>
          <a:xfrm>
            <a:off x="5101694" y="3556798"/>
            <a:ext cx="792089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State Machine</a:t>
            </a:r>
          </a:p>
        </p:txBody>
      </p:sp>
      <p:pic>
        <p:nvPicPr>
          <p:cNvPr id="193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rcRect l="4956" t="11586" r="7187" b="0"/>
          <a:stretch>
            <a:fillRect/>
          </a:stretch>
        </p:blipFill>
        <p:spPr>
          <a:xfrm>
            <a:off x="857224" y="1214422"/>
            <a:ext cx="7231662" cy="4981010"/>
          </a:xfrm>
          <a:prstGeom prst="rect">
            <a:avLst/>
          </a:prstGeom>
          <a:ln w="12700">
            <a:miter lim="400000"/>
          </a:ln>
        </p:spPr>
      </p:pic>
      <p:sp>
        <p:nvSpPr>
          <p:cNvPr id="194" name="Slide Number Placeholder 4"/>
          <p:cNvSpPr txBox="1"/>
          <p:nvPr>
            <p:ph type="sldNum" sz="quarter" idx="2"/>
          </p:nvPr>
        </p:nvSpPr>
        <p:spPr>
          <a:xfrm>
            <a:off x="612648" y="6356349"/>
            <a:ext cx="203024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95" name="Straight Connector 5"/>
          <p:cNvSpPr/>
          <p:nvPr/>
        </p:nvSpPr>
        <p:spPr>
          <a:xfrm>
            <a:off x="5101694" y="3556798"/>
            <a:ext cx="792089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96" name="TextBox 7"/>
          <p:cNvSpPr txBox="1"/>
          <p:nvPr/>
        </p:nvSpPr>
        <p:spPr>
          <a:xfrm>
            <a:off x="3995935" y="5157192"/>
            <a:ext cx="906226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/>
            </a:lvl1pPr>
          </a:lstStyle>
          <a:p>
            <a:pPr/>
            <a:r>
              <a:t>t = 2</a:t>
            </a:r>
          </a:p>
        </p:txBody>
      </p:sp>
      <p:sp>
        <p:nvSpPr>
          <p:cNvPr id="197" name="Rectangle 3"/>
          <p:cNvSpPr/>
          <p:nvPr/>
        </p:nvSpPr>
        <p:spPr>
          <a:xfrm>
            <a:off x="899592" y="2060848"/>
            <a:ext cx="6624736" cy="64807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State Machine</a:t>
            </a:r>
          </a:p>
        </p:txBody>
      </p:sp>
      <p:pic>
        <p:nvPicPr>
          <p:cNvPr id="200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rcRect l="4956" t="11586" r="7187" b="0"/>
          <a:stretch>
            <a:fillRect/>
          </a:stretch>
        </p:blipFill>
        <p:spPr>
          <a:xfrm>
            <a:off x="857224" y="1214422"/>
            <a:ext cx="7231662" cy="4981010"/>
          </a:xfrm>
          <a:prstGeom prst="rect">
            <a:avLst/>
          </a:prstGeom>
          <a:ln w="12700">
            <a:miter lim="400000"/>
          </a:ln>
        </p:spPr>
      </p:pic>
      <p:sp>
        <p:nvSpPr>
          <p:cNvPr id="201" name="Slide Number Placeholder 4"/>
          <p:cNvSpPr txBox="1"/>
          <p:nvPr>
            <p:ph type="sldNum" sz="quarter" idx="2"/>
          </p:nvPr>
        </p:nvSpPr>
        <p:spPr>
          <a:xfrm>
            <a:off x="612648" y="6356349"/>
            <a:ext cx="203024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02" name="TextBox 7"/>
          <p:cNvSpPr txBox="1"/>
          <p:nvPr/>
        </p:nvSpPr>
        <p:spPr>
          <a:xfrm>
            <a:off x="3995935" y="5157192"/>
            <a:ext cx="906226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/>
            </a:lvl1pPr>
          </a:lstStyle>
          <a:p>
            <a:pPr/>
            <a:r>
              <a:t>t = 3</a:t>
            </a:r>
          </a:p>
        </p:txBody>
      </p:sp>
      <p:sp>
        <p:nvSpPr>
          <p:cNvPr id="203" name="Rectangle 3"/>
          <p:cNvSpPr/>
          <p:nvPr/>
        </p:nvSpPr>
        <p:spPr>
          <a:xfrm>
            <a:off x="899592" y="2060848"/>
            <a:ext cx="6624736" cy="64807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4" name="Straight Connector 8"/>
          <p:cNvSpPr/>
          <p:nvPr/>
        </p:nvSpPr>
        <p:spPr>
          <a:xfrm>
            <a:off x="1619671" y="4661682"/>
            <a:ext cx="4680521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05" name="Straight Connector 10"/>
          <p:cNvSpPr/>
          <p:nvPr/>
        </p:nvSpPr>
        <p:spPr>
          <a:xfrm>
            <a:off x="3102561" y="4005064"/>
            <a:ext cx="1" cy="648073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06" name="Straight Connector 12"/>
          <p:cNvSpPr/>
          <p:nvPr/>
        </p:nvSpPr>
        <p:spPr>
          <a:xfrm>
            <a:off x="4690378" y="4005064"/>
            <a:ext cx="1" cy="648073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07" name="Straight Connector 13"/>
          <p:cNvSpPr/>
          <p:nvPr/>
        </p:nvSpPr>
        <p:spPr>
          <a:xfrm>
            <a:off x="6300192" y="4013610"/>
            <a:ext cx="1" cy="648073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08" name="Straight Connector 11"/>
          <p:cNvSpPr/>
          <p:nvPr/>
        </p:nvSpPr>
        <p:spPr>
          <a:xfrm>
            <a:off x="6680964" y="3543737"/>
            <a:ext cx="627341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09" name="Straight Connector 14"/>
          <p:cNvSpPr/>
          <p:nvPr/>
        </p:nvSpPr>
        <p:spPr>
          <a:xfrm>
            <a:off x="2195735" y="3555924"/>
            <a:ext cx="504057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10" name="Straight Connector 15"/>
          <p:cNvSpPr/>
          <p:nvPr/>
        </p:nvSpPr>
        <p:spPr>
          <a:xfrm>
            <a:off x="2212827" y="3051867"/>
            <a:ext cx="5095477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11" name="Straight Connector 16"/>
          <p:cNvSpPr/>
          <p:nvPr/>
        </p:nvSpPr>
        <p:spPr>
          <a:xfrm>
            <a:off x="7308304" y="3051867"/>
            <a:ext cx="1" cy="504057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12" name="Straight Connector 17"/>
          <p:cNvSpPr/>
          <p:nvPr/>
        </p:nvSpPr>
        <p:spPr>
          <a:xfrm>
            <a:off x="2212827" y="3051867"/>
            <a:ext cx="1" cy="504057"/>
          </a:xfrm>
          <a:prstGeom prst="line">
            <a:avLst/>
          </a:prstGeom>
          <a:ln w="190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rigin">
  <a:themeElements>
    <a:clrScheme name="Orig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0000FF"/>
      </a:hlink>
      <a:folHlink>
        <a:srgbClr val="FF00FF"/>
      </a:folHlink>
    </a:clrScheme>
    <a:fontScheme name="Origi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43000" dir="5400000">
              <a:srgbClr val="000000">
                <a:alpha val="40000"/>
              </a:srgbClr>
            </a:outerShdw>
          </a:effectLst>
        </a:effectStyle>
        <a:effectStyle>
          <a:effectLst>
            <a:outerShdw sx="100000" sy="100000" kx="0" ky="0" algn="b" rotWithShape="0" blurRad="50800" dist="43000" dir="5400000">
              <a:srgbClr val="000000">
                <a:alpha val="4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43000" dir="540000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905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rigin">
  <a:themeElements>
    <a:clrScheme name="Orig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0000FF"/>
      </a:hlink>
      <a:folHlink>
        <a:srgbClr val="FF00FF"/>
      </a:folHlink>
    </a:clrScheme>
    <a:fontScheme name="Origi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43000" dir="5400000">
              <a:srgbClr val="000000">
                <a:alpha val="40000"/>
              </a:srgbClr>
            </a:outerShdw>
          </a:effectLst>
        </a:effectStyle>
        <a:effectStyle>
          <a:effectLst>
            <a:outerShdw sx="100000" sy="100000" kx="0" ky="0" algn="b" rotWithShape="0" blurRad="50800" dist="43000" dir="5400000">
              <a:srgbClr val="000000">
                <a:alpha val="4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43000" dir="540000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905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