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sldIdLst>
    <p:sldId id="256" r:id="rId3"/>
    <p:sldId id="257" r:id="rId4"/>
    <p:sldId id="258" r:id="rId5"/>
    <p:sldId id="259" r:id="rId6"/>
    <p:sldId id="260" r:id="rId7"/>
    <p:sldId id="261" r:id="rId8"/>
  </p:sldIdLst>
  <p:sldSz cx="10080625" cy="567055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26" d="100"/>
          <a:sy n="126" d="100"/>
        </p:scale>
        <p:origin x="82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2000" cy="43884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AU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AU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AU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AU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2000" cy="9464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AU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AU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AU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AU" sz="4400" b="0" strike="noStrike" spc="-1">
                <a:solidFill>
                  <a:srgbClr val="000000"/>
                </a:solidFill>
                <a:latin typeface="Arial"/>
                <a:ea typeface="DejaVu Sans"/>
              </a:rPr>
              <a:t>Lab 8</a:t>
            </a:r>
            <a:endParaRPr lang="en-AU" sz="4400" b="0" strike="noStrike" spc="-1">
              <a:latin typeface="Arial"/>
            </a:endParaRPr>
          </a:p>
        </p:txBody>
      </p:sp>
      <p:sp>
        <p:nvSpPr>
          <p:cNvPr id="77" name="CustomShape 2"/>
          <p:cNvSpPr/>
          <p:nvPr/>
        </p:nvSpPr>
        <p:spPr>
          <a:xfrm>
            <a:off x="504000" y="1326600"/>
            <a:ext cx="9070200" cy="32868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AU" sz="3200" b="0" strike="noStrike" spc="-1">
                <a:solidFill>
                  <a:srgbClr val="000000"/>
                </a:solidFill>
                <a:latin typeface="Arial"/>
                <a:ea typeface="DejaVu Sans"/>
              </a:rPr>
              <a:t>Neural Networks</a:t>
            </a:r>
            <a:endParaRPr lang="en-AU" sz="32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AU" sz="4400" b="0" strike="noStrike" spc="-1">
                <a:solidFill>
                  <a:srgbClr val="000000"/>
                </a:solidFill>
                <a:latin typeface="Arial"/>
                <a:ea typeface="DejaVu Sans"/>
              </a:rPr>
              <a:t>Lab 8 Setup</a:t>
            </a:r>
            <a:endParaRPr lang="en-AU" sz="4400" b="0" strike="noStrike" spc="-1">
              <a:latin typeface="Arial"/>
            </a:endParaRPr>
          </a:p>
        </p:txBody>
      </p:sp>
      <p:sp>
        <p:nvSpPr>
          <p:cNvPr id="79" name="CustomShape 2"/>
          <p:cNvSpPr/>
          <p:nvPr/>
        </p:nvSpPr>
        <p:spPr>
          <a:xfrm>
            <a:off x="555480" y="1365480"/>
            <a:ext cx="9070200" cy="38174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rmAutofit/>
          </a:bodyPr>
          <a:lstStyle/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2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1. download Lab8_NN_incomplete.zip file </a:t>
            </a:r>
            <a:endParaRPr lang="en-AU" sz="2200" b="0" strike="noStrike" spc="-1" dirty="0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2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2. install required packages</a:t>
            </a:r>
            <a:endParaRPr lang="en-AU" sz="2200" b="0" strike="noStrike" spc="-1" dirty="0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6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pip3 install </a:t>
            </a:r>
            <a:r>
              <a:rPr lang="en-AU" sz="1600" b="0" strike="noStrike" spc="-1" dirty="0" err="1">
                <a:solidFill>
                  <a:srgbClr val="000000"/>
                </a:solidFill>
                <a:latin typeface="Arial"/>
                <a:ea typeface="DejaVu Sans"/>
              </a:rPr>
              <a:t>tensorflow</a:t>
            </a:r>
            <a:endParaRPr lang="en-AU" sz="1600" b="0" strike="noStrike" spc="-1" dirty="0">
              <a:solidFill>
                <a:srgbClr val="000000"/>
              </a:solidFill>
              <a:latin typeface="Arial"/>
              <a:ea typeface="DejaVu Sans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6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pip3 install </a:t>
            </a:r>
            <a:r>
              <a:rPr lang="en-AU" sz="1600" b="0" strike="noStrike" spc="-1" dirty="0" err="1">
                <a:solidFill>
                  <a:srgbClr val="000000"/>
                </a:solidFill>
                <a:latin typeface="Arial"/>
                <a:ea typeface="DejaVu Sans"/>
              </a:rPr>
              <a:t>opencv</a:t>
            </a:r>
            <a:r>
              <a:rPr lang="en-AU" sz="16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-python</a:t>
            </a:r>
            <a:endParaRPr lang="en-AU" sz="1600" b="0" strike="noStrike" spc="-1" dirty="0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6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pip3 install </a:t>
            </a:r>
            <a:r>
              <a:rPr lang="en-AU" sz="1600" b="0" strike="noStrike" spc="-1" dirty="0" err="1">
                <a:solidFill>
                  <a:srgbClr val="000000"/>
                </a:solidFill>
                <a:latin typeface="Arial"/>
                <a:ea typeface="DejaVu Sans"/>
              </a:rPr>
              <a:t>pygame</a:t>
            </a:r>
            <a:endParaRPr lang="en-AU" sz="1600" b="0" strike="noStrike" spc="-1" dirty="0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6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pip3 install </a:t>
            </a:r>
            <a:r>
              <a:rPr lang="en-AU" sz="1600" b="0" strike="noStrike" spc="-1" dirty="0" err="1">
                <a:solidFill>
                  <a:srgbClr val="000000"/>
                </a:solidFill>
                <a:latin typeface="Arial"/>
                <a:ea typeface="DejaVu Sans"/>
              </a:rPr>
              <a:t>sklearn</a:t>
            </a:r>
            <a:r>
              <a:rPr lang="en-AU" sz="16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 (replaced </a:t>
            </a:r>
            <a:r>
              <a:rPr lang="en-AU" sz="1600" b="0" strike="noStrike" spc="-1">
                <a:solidFill>
                  <a:srgbClr val="000000"/>
                </a:solidFill>
                <a:latin typeface="Arial"/>
                <a:ea typeface="DejaVu Sans"/>
              </a:rPr>
              <a:t>by scikit-learn)</a:t>
            </a:r>
            <a:endParaRPr lang="en-AU" sz="1600" b="0" strike="noStrike" spc="-1" dirty="0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6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*This lab code only works on Linux and Mac, not working on Cygwin in Windows 10 because you cannot install new python packages on Cygwin.</a:t>
            </a:r>
            <a:endParaRPr lang="en-AU" sz="1600" b="0" strike="noStrike" spc="-1" dirty="0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lang="en-AU" sz="1600" b="0" strike="noStrike" spc="-1" dirty="0">
                <a:solidFill>
                  <a:srgbClr val="000000"/>
                </a:solidFill>
                <a:latin typeface="Arial"/>
                <a:ea typeface="Noto Sans CJK SC"/>
              </a:rPr>
              <a:t>	*</a:t>
            </a:r>
            <a:r>
              <a:rPr lang="en-AU" sz="16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This lab code only has python version, not c version will be provided.</a:t>
            </a:r>
            <a:endParaRPr lang="en-AU" sz="1600" b="0" strike="noStrike" spc="-1" dirty="0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lang="en-AU" sz="1600" b="0" strike="noStrike" spc="-1" dirty="0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lang="en-AU" sz="1600" b="0" strike="noStrike" spc="-1" dirty="0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lang="en-AU" sz="16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AU" sz="4400" b="0" strike="noStrike" spc="-1">
                <a:solidFill>
                  <a:srgbClr val="000000"/>
                </a:solidFill>
                <a:latin typeface="Arial"/>
                <a:ea typeface="DejaVu Sans"/>
              </a:rPr>
              <a:t>Make your own manual control</a:t>
            </a:r>
            <a:endParaRPr lang="en-AU" sz="4400" b="0" strike="noStrike" spc="-1">
              <a:latin typeface="Arial"/>
            </a:endParaRPr>
          </a:p>
        </p:txBody>
      </p:sp>
      <p:sp>
        <p:nvSpPr>
          <p:cNvPr id="81" name="CustomShape 2"/>
          <p:cNvSpPr/>
          <p:nvPr/>
        </p:nvSpPr>
        <p:spPr>
          <a:xfrm>
            <a:off x="555480" y="1365480"/>
            <a:ext cx="9070200" cy="38174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rmAutofit fontScale="94000"/>
          </a:bodyPr>
          <a:lstStyle/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1. Open manual_drive_incomplete.py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2. Complete the missing part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	a. Set initial parameters for manual control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	b. Finish </a:t>
            </a:r>
            <a:r>
              <a:rPr lang="en-AU" sz="1800" b="0" strike="noStrike" spc="-1" dirty="0" err="1">
                <a:solidFill>
                  <a:srgbClr val="000000"/>
                </a:solidFill>
                <a:latin typeface="Arial"/>
                <a:ea typeface="DejaVu Sans"/>
              </a:rPr>
              <a:t>Image_Processing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		(1) crop image to </a:t>
            </a:r>
            <a:r>
              <a:rPr lang="en-AU" sz="1800" b="0" strike="noStrike" spc="-1" dirty="0" err="1">
                <a:solidFill>
                  <a:srgbClr val="000000"/>
                </a:solidFill>
                <a:latin typeface="Arial"/>
                <a:ea typeface="DejaVu Sans"/>
              </a:rPr>
              <a:t>RoI</a:t>
            </a: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(region of interest)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		(2) resize image from shape (320,240,3) to (200,66,3)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	c. Make recording folder use datetime, example folder name: 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Manual_Image_2022-05-02-16.51.42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	d. Create your manual control by keyboard or joystick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	e. save images in the folder "</a:t>
            </a:r>
            <a:r>
              <a:rPr lang="en-AU" sz="1800" b="0" strike="noStrike" spc="-1" dirty="0" err="1">
                <a:solidFill>
                  <a:srgbClr val="000000"/>
                </a:solidFill>
                <a:latin typeface="Arial"/>
                <a:ea typeface="DejaVu Sans"/>
              </a:rPr>
              <a:t>New_Image_Save_Path</a:t>
            </a: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" with current speed and steering angle in the name, example name: Manual_Image_35_300_-9_.png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 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sz="1800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3. Name it manual_drive_completed.py</a:t>
            </a:r>
            <a:endParaRPr lang="en-AU" sz="18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AU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4. Copy the completed </a:t>
            </a:r>
            <a:r>
              <a:rPr lang="en-AU" b="0" strike="noStrike" spc="-1" dirty="0" err="1">
                <a:solidFill>
                  <a:srgbClr val="000000"/>
                </a:solidFill>
                <a:latin typeface="Arial"/>
                <a:ea typeface="DejaVu Sans"/>
              </a:rPr>
              <a:t>Image_Processing</a:t>
            </a:r>
            <a:r>
              <a:rPr lang="en-AU" b="0" strike="noStrike" spc="-1" dirty="0">
                <a:solidFill>
                  <a:srgbClr val="000000"/>
                </a:solidFill>
                <a:latin typeface="Arial"/>
                <a:ea typeface="DejaVu Sans"/>
              </a:rPr>
              <a:t> function to NN_model_drive_completed.py </a:t>
            </a:r>
            <a:endParaRPr lang="en-AU" b="0" strike="noStrike" spc="-1" dirty="0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lang="en-AU" sz="2200" b="0" strike="noStrike" spc="-1" dirty="0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lang="en-AU" sz="22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CustomShape 1"/>
          <p:cNvSpPr/>
          <p:nvPr/>
        </p:nvSpPr>
        <p:spPr>
          <a:xfrm>
            <a:off x="505080" y="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AU" sz="4400" b="0" strike="noStrike" spc="-1">
                <a:solidFill>
                  <a:srgbClr val="000000"/>
                </a:solidFill>
                <a:latin typeface="Arial"/>
                <a:ea typeface="DejaVu Sans"/>
              </a:rPr>
              <a:t>Collecting training images</a:t>
            </a:r>
            <a:endParaRPr lang="en-AU" sz="4400" b="0" strike="noStrike" spc="-1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504000" y="884520"/>
            <a:ext cx="9070200" cy="444276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rmAutofit fontScale="53000"/>
          </a:bodyPr>
          <a:lstStyle/>
          <a:p>
            <a:pPr>
              <a:lnSpc>
                <a:spcPct val="100000"/>
              </a:lnSpc>
              <a:spcBef>
                <a:spcPts val="1417"/>
              </a:spcBef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DejaVu Sans"/>
              </a:rPr>
              <a:t>	Open Carolo.sim in EyeSim</a:t>
            </a:r>
            <a:endParaRPr lang="en-AU" sz="2200" b="0" strike="noStrike" spc="-1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DejaVu Sans"/>
              </a:rPr>
              <a:t>	run your own script, like:         python3 manual_drive_completed.py</a:t>
            </a:r>
            <a:endParaRPr lang="en-AU" sz="2200" b="0" strike="noStrike" spc="-1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DejaVu Sans"/>
              </a:rPr>
              <a:t>	1. In EyeSim, click Camera, the click Follow Object</a:t>
            </a:r>
            <a:endParaRPr lang="en-AU" sz="22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DejaVu Sans"/>
              </a:rPr>
              <a:t>2. In LCD Screen, click Manual Drive</a:t>
            </a:r>
            <a:endParaRPr lang="en-AU" sz="22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DejaVu Sans"/>
              </a:rPr>
              <a:t>3. Control the robot to drive in the track</a:t>
            </a:r>
            <a:endParaRPr lang="en-AU" sz="22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DejaVu Sans"/>
              </a:rPr>
              <a:t>Example keyboard control commands (must click pygame window to send keyboard or joystick commands): </a:t>
            </a:r>
            <a:endParaRPr lang="en-AU" sz="22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DejaVu Sans"/>
              </a:rPr>
              <a:t>Key = w  or UP : increase speed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DejaVu Sans"/>
              </a:rPr>
              <a:t>Key = a or LEFT : turn left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DejaVu Sans"/>
              </a:rPr>
              <a:t>Key = s  or DOWN : decrease speed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DejaVu Sans"/>
              </a:rPr>
              <a:t>Key = d  or RIGHT: turn right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DejaVu Sans"/>
              </a:rPr>
              <a:t>Key = r : Enable/disable image recording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DejaVu Sans"/>
              </a:rPr>
              <a:t>*If no key detected, the speed will slowly drop, and the steering will reset to 0.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*Recommended practice: collect at least 6000 images clockwise on the left lane, and then collect another 6000 images anti-clockwise on the left lane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*check images are generated correctly with speed and steering label in the file name under folder ImageDatasets</a:t>
            </a:r>
            <a:endParaRPr lang="en-AU" sz="1500" b="0" strike="noStrike" spc="-1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lang="en-AU" sz="15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AU" sz="4400" b="0" strike="noStrike" spc="-1">
                <a:solidFill>
                  <a:srgbClr val="000000"/>
                </a:solidFill>
                <a:latin typeface="Arial"/>
                <a:ea typeface="DejaVu Sans"/>
              </a:rPr>
              <a:t>Training Neural Network</a:t>
            </a:r>
            <a:endParaRPr lang="en-AU" sz="4400" b="0" strike="noStrike" spc="-1">
              <a:latin typeface="Arial"/>
            </a:endParaRPr>
          </a:p>
        </p:txBody>
      </p:sp>
      <p:sp>
        <p:nvSpPr>
          <p:cNvPr id="85" name="CustomShape 2"/>
          <p:cNvSpPr/>
          <p:nvPr/>
        </p:nvSpPr>
        <p:spPr>
          <a:xfrm>
            <a:off x="504000" y="1326600"/>
            <a:ext cx="9070200" cy="32868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rmAutofit fontScale="78000"/>
          </a:bodyPr>
          <a:lstStyle/>
          <a:p>
            <a:pPr>
              <a:lnSpc>
                <a:spcPct val="100000"/>
              </a:lnSpc>
              <a:spcBef>
                <a:spcPts val="1417"/>
              </a:spcBef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DejaVu Sans"/>
              </a:rPr>
              <a:t>1. In the right directory, type command: python3 NN_model_train_completed.py</a:t>
            </a:r>
            <a:endParaRPr lang="en-AU" sz="2200" b="0" strike="noStrike" spc="-1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2. When finished, </a:t>
            </a:r>
            <a:endParaRPr lang="en-AU" sz="22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600" b="1" strike="noStrike" spc="-1">
                <a:solidFill>
                  <a:srgbClr val="000000"/>
                </a:solidFill>
                <a:latin typeface="Arial"/>
                <a:ea typeface="Noto Sans CJK SC"/>
              </a:rPr>
              <a:t>a. </a:t>
            </a:r>
            <a:r>
              <a:rPr lang="en-AU" sz="16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check the model is saved correctly, you should see a folder name like </a:t>
            </a:r>
            <a:endParaRPr lang="en-AU" sz="16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6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PilotNet_2022-05-02-17.25.02</a:t>
            </a:r>
            <a:endParaRPr lang="en-AU" sz="16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600" b="1" strike="noStrike" spc="-1">
                <a:solidFill>
                  <a:srgbClr val="000000"/>
                </a:solidFill>
                <a:latin typeface="Arial"/>
                <a:ea typeface="Noto Sans CJK SC"/>
              </a:rPr>
              <a:t>b. </a:t>
            </a:r>
            <a:r>
              <a:rPr lang="en-AU" sz="16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type command:</a:t>
            </a: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 </a:t>
            </a: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tensorboard –logdir foldername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example: tensorboard --logdir tb_callback_2022-05-02-13.57.39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1" strike="noStrike" spc="-1">
                <a:solidFill>
                  <a:srgbClr val="000000"/>
                </a:solidFill>
                <a:latin typeface="Arial"/>
                <a:ea typeface="Noto Sans CJK SC"/>
              </a:rPr>
              <a:t>c.</a:t>
            </a: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 then open the link in browser, you will see the training performance here, if the losses are high, tune the parameters and retrain the model or recollect data.</a:t>
            </a:r>
            <a:endParaRPr lang="en-AU" sz="15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15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Example: http://localhost:6006/</a:t>
            </a:r>
            <a:endParaRPr lang="en-AU" sz="1500" b="0" strike="noStrike" spc="-1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endParaRPr lang="en-AU" sz="15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CustomShape 1"/>
          <p:cNvSpPr/>
          <p:nvPr/>
        </p:nvSpPr>
        <p:spPr>
          <a:xfrm>
            <a:off x="504000" y="226080"/>
            <a:ext cx="9070200" cy="9450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AU" sz="4400" b="0" strike="noStrike" spc="-1">
                <a:solidFill>
                  <a:srgbClr val="000000"/>
                </a:solidFill>
                <a:latin typeface="Arial"/>
                <a:ea typeface="DejaVu Sans"/>
              </a:rPr>
              <a:t>Run Neural Network Model</a:t>
            </a:r>
            <a:endParaRPr lang="en-AU" sz="4400" b="0" strike="noStrike" spc="-1">
              <a:latin typeface="Arial"/>
            </a:endParaRPr>
          </a:p>
        </p:txBody>
      </p:sp>
      <p:sp>
        <p:nvSpPr>
          <p:cNvPr id="87" name="CustomShape 2"/>
          <p:cNvSpPr/>
          <p:nvPr/>
        </p:nvSpPr>
        <p:spPr>
          <a:xfrm>
            <a:off x="504000" y="1326600"/>
            <a:ext cx="9070200" cy="32868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rmAutofit fontScale="82000"/>
          </a:bodyPr>
          <a:lstStyle/>
          <a:p>
            <a:pPr>
              <a:lnSpc>
                <a:spcPct val="100000"/>
              </a:lnSpc>
              <a:spcBef>
                <a:spcPts val="1417"/>
              </a:spcBef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1. In NN_model_drive_completed.py, change the Model_Name to your new model folder name.</a:t>
            </a:r>
            <a:endParaRPr lang="en-AU" sz="22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example: Model_Name="PilotNet_2022-05-02-17.25.02"</a:t>
            </a:r>
            <a:endParaRPr lang="en-AU" sz="2200" b="0" strike="noStrike" spc="-1">
              <a:latin typeface="Arial"/>
            </a:endParaRPr>
          </a:p>
          <a:p>
            <a:pPr>
              <a:lnSpc>
                <a:spcPct val="100000"/>
              </a:lnSpc>
              <a:spcBef>
                <a:spcPts val="1417"/>
              </a:spcBef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2. run python3 NN_model_drive_completed.py</a:t>
            </a:r>
            <a:endParaRPr lang="en-AU" sz="22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3. In EyeSim, click Camera, the click Follow Object</a:t>
            </a:r>
            <a:endParaRPr lang="en-AU" sz="22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4. In LCD Screen, click PilotNet Drive.</a:t>
            </a:r>
            <a:endParaRPr lang="en-AU" sz="2200" b="0" strike="noStrike" spc="-1">
              <a:latin typeface="Arial"/>
            </a:endParaRPr>
          </a:p>
          <a:p>
            <a:pPr marL="432000" indent="-322560">
              <a:lnSpc>
                <a:spcPct val="10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AU" sz="2200" b="0" strike="noStrike" spc="-1">
                <a:solidFill>
                  <a:srgbClr val="000000"/>
                </a:solidFill>
                <a:latin typeface="Arial"/>
                <a:ea typeface="Noto Sans CJK SC"/>
              </a:rPr>
              <a:t>5. If the neural network can drive just like your manual control and able to complete both clockwise left lane driving and anti-clockwise left lane driving then you are done.</a:t>
            </a:r>
            <a:endParaRPr lang="en-AU" sz="2200" b="0" strike="noStrike" spc="-1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</TotalTime>
  <Words>644</Words>
  <Application>Microsoft Office PowerPoint</Application>
  <PresentationFormat>Custom</PresentationFormat>
  <Paragraphs>57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Symbol</vt:lpstr>
      <vt:lpstr>Wingdings</vt:lpstr>
      <vt:lpstr>Office Theme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dc:description/>
  <cp:lastModifiedBy>Kieran Quirke-Brown</cp:lastModifiedBy>
  <cp:revision>15</cp:revision>
  <dcterms:created xsi:type="dcterms:W3CDTF">2022-05-02T17:42:29Z</dcterms:created>
  <dcterms:modified xsi:type="dcterms:W3CDTF">2024-05-09T14:30:43Z</dcterms:modified>
  <dc:language>en-AU</dc:language>
</cp:coreProperties>
</file>